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6"/>
  </p:notesMasterIdLst>
  <p:sldIdLst>
    <p:sldId id="601" r:id="rId2"/>
    <p:sldId id="551" r:id="rId3"/>
    <p:sldId id="266" r:id="rId4"/>
    <p:sldId id="587" r:id="rId5"/>
    <p:sldId id="588" r:id="rId6"/>
    <p:sldId id="581" r:id="rId7"/>
    <p:sldId id="596" r:id="rId8"/>
    <p:sldId id="589" r:id="rId9"/>
    <p:sldId id="594" r:id="rId10"/>
    <p:sldId id="592" r:id="rId11"/>
    <p:sldId id="597" r:id="rId12"/>
    <p:sldId id="583" r:id="rId13"/>
    <p:sldId id="598" r:id="rId14"/>
    <p:sldId id="599" r:id="rId15"/>
    <p:sldId id="584" r:id="rId16"/>
    <p:sldId id="600" r:id="rId17"/>
    <p:sldId id="585" r:id="rId18"/>
    <p:sldId id="602" r:id="rId19"/>
    <p:sldId id="586" r:id="rId20"/>
    <p:sldId id="603" r:id="rId21"/>
    <p:sldId id="604" r:id="rId22"/>
    <p:sldId id="606" r:id="rId23"/>
    <p:sldId id="553" r:id="rId24"/>
    <p:sldId id="5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3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092"/>
    <a:srgbClr val="254061"/>
    <a:srgbClr val="2C2C2C"/>
    <a:srgbClr val="004D9D"/>
    <a:srgbClr val="51A026"/>
    <a:srgbClr val="BE1E2D"/>
    <a:srgbClr val="990033"/>
    <a:srgbClr val="4F81BD"/>
    <a:srgbClr val="D1C4E9"/>
    <a:srgbClr val="B3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031" autoAdjust="0"/>
    <p:restoredTop sz="86195" autoAdjust="0"/>
  </p:normalViewPr>
  <p:slideViewPr>
    <p:cSldViewPr snapToGrid="0">
      <p:cViewPr varScale="1">
        <p:scale>
          <a:sx n="121" d="100"/>
          <a:sy n="121" d="100"/>
        </p:scale>
        <p:origin x="174" y="90"/>
      </p:cViewPr>
      <p:guideLst>
        <p:guide orient="horz" pos="1620"/>
        <p:guide pos="28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5E74C-BB0C-FBF5-6B49-901675549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5A32D9-DE6E-B8CB-3E31-5B090ABED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D0EBD-C623-B9F3-6C14-E34B3848F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783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PS: none foreseen for HEPS</a:t>
            </a:r>
          </a:p>
        </p:txBody>
      </p:sp>
    </p:spTree>
    <p:extLst>
      <p:ext uri="{BB962C8B-B14F-4D97-AF65-F5344CB8AC3E}">
        <p14:creationId xmlns:p14="http://schemas.microsoft.com/office/powerpoint/2010/main" val="316866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4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A808-152E-7E7A-3889-18480D8D7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2DF72-CB2A-C9DA-9968-1AE240CAA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883A3-0127-2469-A513-D8CD20FE0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53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</a:t>
            </a:r>
            <a:r>
              <a:rPr lang="en-GB" sz="1000" b="1" dirty="0">
                <a:solidFill>
                  <a:srgbClr val="FCE5CD"/>
                </a:solidFill>
              </a:rPr>
              <a:t>Design and Simulation Workshop @ DESY </a:t>
            </a:r>
            <a:r>
              <a:rPr lang="en" sz="1000" b="1" dirty="0">
                <a:solidFill>
                  <a:srgbClr val="FCE5CD"/>
                </a:solidFill>
              </a:rPr>
              <a:t>2025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CE5CD"/>
                </a:solidFill>
              </a:rPr>
              <a:t>Beamline Optics Design and Simulation Workshop @ DESY 2025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9" r:id="rId4"/>
    <p:sldLayoutId id="2147483680" r:id="rId5"/>
    <p:sldLayoutId id="2147483681" r:id="rId6"/>
    <p:sldLayoutId id="214748368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jp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8D74A-7424-7369-0630-7DC3E642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832C0C-2CBC-759A-6CC0-A2729E76C0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</a:t>
            </a:fld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564B9-46E5-23F1-7BC2-EF6AE0B93DF0}"/>
              </a:ext>
            </a:extLst>
          </p:cNvPr>
          <p:cNvSpPr txBox="1"/>
          <p:nvPr/>
        </p:nvSpPr>
        <p:spPr>
          <a:xfrm>
            <a:off x="256032" y="1277276"/>
            <a:ext cx="8646566" cy="15158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8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r>
              <a:rPr lang="en-GB" sz="6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002060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endParaRPr lang="en-GB" sz="600" b="1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 </a:t>
            </a:r>
            <a:r>
              <a:rPr lang="en-GB" sz="1600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Celestre</a:t>
            </a:r>
            <a:endParaRPr lang="en-GB" sz="1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sz="105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rafael.celestre@synchrotron-soleil.fr</a:t>
            </a:r>
          </a:p>
          <a:p>
            <a:pPr algn="ctr"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Groupe </a:t>
            </a:r>
            <a:r>
              <a:rPr lang="en-GB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Optique</a:t>
            </a:r>
            <a:r>
              <a:rPr lang="en-GB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Division Expériences, Synchrotron SOLEIL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02FD-04A1-A65B-3EB9-77C06C178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558" y="2976171"/>
            <a:ext cx="1860883" cy="8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9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BDF1-6164-9FDD-1E50-0CC5B7E76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9E87-C436-A58B-B5A2-10CC4DF4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20896-3FCC-102E-0E4F-1AFEECC412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4FD11-E0EF-6C3E-100C-10AC3ED7DE64}"/>
              </a:ext>
            </a:extLst>
          </p:cNvPr>
          <p:cNvSpPr txBox="1"/>
          <p:nvPr/>
        </p:nvSpPr>
        <p:spPr>
          <a:xfrm>
            <a:off x="259080" y="718747"/>
            <a:ext cx="614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position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shape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size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divergence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C1395C-0538-6397-CE17-ED75E6CA4054}"/>
              </a:ext>
            </a:extLst>
          </p:cNvPr>
          <p:cNvGrpSpPr/>
          <p:nvPr/>
        </p:nvGrpSpPr>
        <p:grpSpPr>
          <a:xfrm>
            <a:off x="259080" y="1185254"/>
            <a:ext cx="3866101" cy="2495206"/>
            <a:chOff x="994248" y="1334901"/>
            <a:chExt cx="4275890" cy="275968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1E1124-A63D-E94A-5513-C0B2F5A9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1178" y="1334901"/>
              <a:ext cx="3108960" cy="1534334"/>
            </a:xfrm>
            <a:prstGeom prst="rect">
              <a:avLst/>
            </a:prstGeom>
            <a:ln cap="rnd"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7DC7961-ED44-E7C4-0723-49104290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9131"/>
            <a:stretch/>
          </p:blipFill>
          <p:spPr>
            <a:xfrm>
              <a:off x="994248" y="2425050"/>
              <a:ext cx="2749802" cy="1669538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ACACF3F-670F-4AC1-6F51-2F48A534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E7E0FD-F36B-52E7-AD0D-4680EA938C8E}"/>
              </a:ext>
            </a:extLst>
          </p:cNvPr>
          <p:cNvGrpSpPr/>
          <p:nvPr/>
        </p:nvGrpSpPr>
        <p:grpSpPr>
          <a:xfrm>
            <a:off x="4487117" y="1810153"/>
            <a:ext cx="4260415" cy="2007338"/>
            <a:chOff x="4772989" y="2343365"/>
            <a:chExt cx="4260415" cy="20073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5AB451E-3B8D-8F8C-3254-04EA517E316D}"/>
                </a:ext>
              </a:extLst>
            </p:cNvPr>
            <p:cNvGrpSpPr/>
            <p:nvPr/>
          </p:nvGrpSpPr>
          <p:grpSpPr>
            <a:xfrm>
              <a:off x="4772989" y="2343365"/>
              <a:ext cx="2811007" cy="829457"/>
              <a:chOff x="6341023" y="2624786"/>
              <a:chExt cx="2656396" cy="7838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4F51037-8C19-FABA-EF1E-56EA6EB8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2383" b="2383"/>
              <a:stretch/>
            </p:blipFill>
            <p:spPr>
              <a:xfrm>
                <a:off x="6341023" y="2624786"/>
                <a:ext cx="2656396" cy="71780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67E5ED-B950-941B-2EC4-FD414BFE7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96057" y="3290044"/>
                <a:ext cx="1310946" cy="118578"/>
              </a:xfrm>
              <a:prstGeom prst="rect">
                <a:avLst/>
              </a:prstGeom>
              <a:ln cap="rnd">
                <a:solidFill>
                  <a:schemeClr val="accent1">
                    <a:shade val="15000"/>
                  </a:schemeClr>
                </a:solidFill>
              </a:ln>
            </p:spPr>
          </p:pic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9D5012F-7032-FE2B-3916-D74034CE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5221"/>
            <a:stretch/>
          </p:blipFill>
          <p:spPr>
            <a:xfrm>
              <a:off x="6310664" y="3216733"/>
              <a:ext cx="2722740" cy="113397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8DD587-94CA-5ABD-9765-3ADFA609546E}"/>
              </a:ext>
            </a:extLst>
          </p:cNvPr>
          <p:cNvSpPr txBox="1"/>
          <p:nvPr/>
        </p:nvSpPr>
        <p:spPr>
          <a:xfrm>
            <a:off x="110596" y="3690851"/>
            <a:ext cx="44614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(top)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reproduction from Shi et al, Proc SPIE </a:t>
            </a:r>
            <a:r>
              <a:rPr lang="en-US" sz="1100" b="1" dirty="0">
                <a:solidFill>
                  <a:srgbClr val="4F81BD"/>
                </a:solidFill>
                <a:latin typeface="Candara" panose="020E0502030303020204" pitchFamily="34" charset="0"/>
              </a:rPr>
              <a:t>10388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C (2017).</a:t>
            </a:r>
          </a:p>
          <a:p>
            <a:pPr algn="just"/>
            <a:r>
              <a:rPr lang="en-US" sz="11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(bottom)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: slide taken from Reininger “X-Ray optics simulations and current developments on software packages – II” </a:t>
            </a:r>
            <a:r>
              <a:rPr lang="en-US" sz="1100" dirty="0" err="1">
                <a:solidFill>
                  <a:srgbClr val="4F81BD"/>
                </a:solidFill>
                <a:latin typeface="Candara" panose="020E0502030303020204" pitchFamily="34" charset="0"/>
              </a:rPr>
              <a:t>SyncLight</a:t>
            </a:r>
            <a:r>
              <a:rPr lang="en-US" sz="1100" dirty="0">
                <a:solidFill>
                  <a:srgbClr val="4F81BD"/>
                </a:solidFill>
                <a:latin typeface="Candara" panose="020E0502030303020204" pitchFamily="34" charset="0"/>
              </a:rPr>
              <a:t> 2015 (2015).</a:t>
            </a:r>
            <a:endParaRPr lang="en-GB" sz="11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7B5EE-5AC7-D5A1-E5A2-8E4B63D9B11C}"/>
              </a:ext>
            </a:extLst>
          </p:cNvPr>
          <p:cNvSpPr txBox="1"/>
          <p:nvPr/>
        </p:nvSpPr>
        <p:spPr>
          <a:xfrm>
            <a:off x="5016582" y="3824622"/>
            <a:ext cx="38683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selected publications (and references therein) dealing with accurate photon beam shape, size and divergence from a finite-emittance electron beam considering energy spread effects.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B70F-4DA6-6662-AEB1-942AB5BEB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8287-6575-CC44-FC4E-2805BF94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CBAF3-98FD-B07D-92B8-7FAEA374B0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CADBD-252D-2C9C-4F38-0058A0AC8D1F}"/>
              </a:ext>
            </a:extLst>
          </p:cNvPr>
          <p:cNvSpPr txBox="1"/>
          <p:nvPr/>
        </p:nvSpPr>
        <p:spPr>
          <a:xfrm>
            <a:off x="259080" y="718747"/>
            <a:ext cx="614934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Radioprotection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first mirror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cuts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line of sight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between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accelerator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the rest of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Associated with it, is a high Z material for blocking (very high) energy photons; </a:t>
            </a:r>
          </a:p>
          <a:p>
            <a:pPr marL="557213" indent="-285750" algn="just" defTabSz="822960">
              <a:buClrTx/>
              <a:buFont typeface="Wingdings" panose="05000000000000000000" pitchFamily="2" charset="2"/>
              <a:buChar char="§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a second mirror (pair) can be used for making the outgoing beam parallel to the incoming beam.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064F0-211B-8130-7148-F0FB5183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EE10C97-F0E3-84BD-CCEF-26137D337049}"/>
              </a:ext>
            </a:extLst>
          </p:cNvPr>
          <p:cNvGrpSpPr/>
          <p:nvPr/>
        </p:nvGrpSpPr>
        <p:grpSpPr>
          <a:xfrm>
            <a:off x="2680117" y="2536593"/>
            <a:ext cx="3783766" cy="1659560"/>
            <a:chOff x="5109554" y="2095500"/>
            <a:chExt cx="3783766" cy="16595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CC5852-627C-C45F-752D-6AF218B6E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6529" y="2095500"/>
              <a:ext cx="3746791" cy="147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48EFA-C10E-6504-2887-E933D43545D7}"/>
                </a:ext>
              </a:extLst>
            </p:cNvPr>
            <p:cNvSpPr txBox="1"/>
            <p:nvPr/>
          </p:nvSpPr>
          <p:spPr>
            <a:xfrm>
              <a:off x="5109554" y="3462672"/>
              <a:ext cx="374679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sketch of a typical M1 chicane used at SOLEIL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9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0D8A-B7B3-B939-3EBD-33AEFB213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0D90-1378-D82F-9F03-335DA4F6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5C0B5-9F43-8E4E-A74B-51118DBBB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910ED-5B33-E80C-89A3-AC644C0E0309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</a:t>
            </a:r>
            <a:r>
              <a:rPr lang="en-GB" sz="1600" b="1" kern="1200" noProof="0" dirty="0" err="1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filtrering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mirrors (and their coatings) act as a low pass filter (true for all BL mirrors).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7C8C3-6C1C-E57A-20FC-0456D162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D46BE7F0-C67C-FF29-20FB-18B4D5826C74}"/>
              </a:ext>
            </a:extLst>
          </p:cNvPr>
          <p:cNvGrpSpPr/>
          <p:nvPr/>
        </p:nvGrpSpPr>
        <p:grpSpPr>
          <a:xfrm>
            <a:off x="337890" y="1680967"/>
            <a:ext cx="5451553" cy="2995358"/>
            <a:chOff x="-13923964" y="-10394950"/>
            <a:chExt cx="15313026" cy="841375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C068B2E-57DC-5EDC-2474-66D1B75E2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9239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9F26E90-9C33-36F2-5640-B99A6D503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110663" y="-10394950"/>
              <a:ext cx="5686425" cy="4457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0EE0CDB-8544-BDC6-CDD7-95CC33CDD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297363" y="-10394950"/>
              <a:ext cx="5686425" cy="44577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B76B18E-B6BE-DCD6-5F96-7EBEA69A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923964" y="-6438900"/>
              <a:ext cx="5686425" cy="4457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3764F87-C598-DB11-6D2D-EA9DF7F29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9110664" y="-6438900"/>
              <a:ext cx="5686425" cy="4457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D8930AA-D732-D992-3AF2-694029594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297364" y="-6438900"/>
              <a:ext cx="5686425" cy="445770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286FBE0-1CDA-6EE3-76C8-221F2257B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5405" y="1680967"/>
            <a:ext cx="2393173" cy="165289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75E2DC1-36BE-C2DA-2FBD-1698D886F56B}"/>
              </a:ext>
            </a:extLst>
          </p:cNvPr>
          <p:cNvSpPr txBox="1"/>
          <p:nvPr/>
        </p:nvSpPr>
        <p:spPr>
          <a:xfrm>
            <a:off x="5885405" y="3388141"/>
            <a:ext cx="27061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reflectivity for commonly used materials in x-ray mirrors. The M1 system is compromise between grazing angle/total mirror length and overall transmission for the specified energy range. 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A506F-1ACE-BC54-6EFB-2E474EC3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29A7-E305-A8A5-43DB-0AC58AB7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E6938-722B-32E6-8608-E34487E77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87E90-6DA2-614E-4B6E-91B29AEA5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pic>
        <p:nvPicPr>
          <p:cNvPr id="11" name="Picture 10" descr="A graph of a mirror&#10;&#10;AI-generated content may be incorrect.">
            <a:extLst>
              <a:ext uri="{FF2B5EF4-FFF2-40B4-BE49-F238E27FC236}">
                <a16:creationId xmlns:a16="http://schemas.microsoft.com/office/drawing/2014/main" id="{E184E724-D704-E17E-DC26-9F861783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54" y="1491625"/>
            <a:ext cx="2484076" cy="1800000"/>
          </a:xfrm>
          <a:prstGeom prst="rect">
            <a:avLst/>
          </a:prstGeom>
        </p:spPr>
      </p:pic>
      <p:pic>
        <p:nvPicPr>
          <p:cNvPr id="18" name="Picture 17" descr="A diagram of a refractory curve&#10;&#10;AI-generated content may be incorrect.">
            <a:extLst>
              <a:ext uri="{FF2B5EF4-FFF2-40B4-BE49-F238E27FC236}">
                <a16:creationId xmlns:a16="http://schemas.microsoft.com/office/drawing/2014/main" id="{C13DB9AB-2AA5-670D-065F-77340558D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25" y="3296372"/>
            <a:ext cx="4064635" cy="153646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D82CF2-6E6D-D03A-A785-5CA2459D0DB6}"/>
              </a:ext>
            </a:extLst>
          </p:cNvPr>
          <p:cNvGrpSpPr/>
          <p:nvPr/>
        </p:nvGrpSpPr>
        <p:grpSpPr>
          <a:xfrm>
            <a:off x="319444" y="1417851"/>
            <a:ext cx="2851199" cy="3496930"/>
            <a:chOff x="319444" y="1417851"/>
            <a:chExt cx="2851199" cy="34969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7AB59BF-AF8B-E870-9DEA-62A92A281A3C}"/>
                </a:ext>
              </a:extLst>
            </p:cNvPr>
            <p:cNvGrpSpPr/>
            <p:nvPr/>
          </p:nvGrpSpPr>
          <p:grpSpPr>
            <a:xfrm>
              <a:off x="319444" y="1417851"/>
              <a:ext cx="2851199" cy="3496930"/>
              <a:chOff x="138469" y="1417851"/>
              <a:chExt cx="2851199" cy="349693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436F4B-B586-0EC5-0484-1CF65312FBE7}"/>
                  </a:ext>
                </a:extLst>
              </p:cNvPr>
              <p:cNvGrpSpPr/>
              <p:nvPr/>
            </p:nvGrpSpPr>
            <p:grpSpPr>
              <a:xfrm>
                <a:off x="138469" y="1417851"/>
                <a:ext cx="2851199" cy="3325599"/>
                <a:chOff x="-8124333" y="-6645992"/>
                <a:chExt cx="7327920" cy="8547183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96F1B6B9-AA7E-823A-6F59-237ED52AB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b="3999"/>
                <a:stretch/>
              </p:blipFill>
              <p:spPr>
                <a:xfrm>
                  <a:off x="-8111613" y="-6645992"/>
                  <a:ext cx="7315200" cy="4389129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aph of a red line&#10;&#10;AI-generated content may be incorrect.">
                  <a:extLst>
                    <a:ext uri="{FF2B5EF4-FFF2-40B4-BE49-F238E27FC236}">
                      <a16:creationId xmlns:a16="http://schemas.microsoft.com/office/drawing/2014/main" id="{C2768067-3151-6A87-ECB6-FC8EB5AC7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b="4167"/>
                <a:stretch/>
              </p:blipFill>
              <p:spPr>
                <a:xfrm>
                  <a:off x="-8124333" y="-2487939"/>
                  <a:ext cx="7327920" cy="4389130"/>
                </a:xfrm>
                <a:prstGeom prst="rect">
                  <a:avLst/>
                </a:prstGeom>
              </p:spPr>
            </p:pic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0E3B6B-30E6-5A4F-12FD-D18AF1FAA9DE}"/>
                  </a:ext>
                </a:extLst>
              </p:cNvPr>
              <p:cNvSpPr txBox="1"/>
              <p:nvPr/>
            </p:nvSpPr>
            <p:spPr>
              <a:xfrm>
                <a:off x="962802" y="4683949"/>
                <a:ext cx="1202531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900" kern="1200" noProof="0" dirty="0">
                    <a:solidFill>
                      <a:schemeClr val="bg2">
                        <a:lumMod val="75000"/>
                      </a:schemeClr>
                    </a:solidFill>
                    <a:latin typeface="Palatino Linotype" panose="02040502050505030304" pitchFamily="18" charset="0"/>
                    <a:ea typeface="+mn-ea"/>
                    <a:cs typeface="Times New Roman" panose="02020603050405020304" pitchFamily="18" charset="0"/>
                  </a:rPr>
                  <a:t>energy [eV]</a:t>
                </a:r>
                <a:endParaRPr lang="en-GB" sz="900" dirty="0">
                  <a:solidFill>
                    <a:schemeClr val="bg2">
                      <a:lumMod val="75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FBD3914-A34F-4532-96BC-8F6D9605F0B7}"/>
                </a:ext>
              </a:extLst>
            </p:cNvPr>
            <p:cNvSpPr txBox="1"/>
            <p:nvPr/>
          </p:nvSpPr>
          <p:spPr>
            <a:xfrm>
              <a:off x="755650" y="2755453"/>
              <a:ext cx="21272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HU64 (K=6.5487, N=28) </a:t>
              </a:r>
            </a:p>
            <a:p>
              <a:pPr algn="ctr"/>
              <a:r>
                <a:rPr lang="fr-FR" sz="1300" dirty="0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0.2 x 0.2 </a:t>
              </a:r>
              <a:r>
                <a:rPr lang="fr-FR" sz="1300" dirty="0" err="1">
                  <a:solidFill>
                    <a:schemeClr val="bg2">
                      <a:lumMod val="75000"/>
                    </a:schemeClr>
                  </a:solidFill>
                  <a:latin typeface="Candara" panose="020E0502030303020204" pitchFamily="34" charset="0"/>
                </a:rPr>
                <a:t>mrad</a:t>
              </a:r>
              <a:endParaRPr lang="en-GB" sz="1300" noProof="0" dirty="0">
                <a:solidFill>
                  <a:schemeClr val="bg2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BA379F5-8C41-7E75-2693-043DC9511854}"/>
              </a:ext>
            </a:extLst>
          </p:cNvPr>
          <p:cNvSpPr txBox="1"/>
          <p:nvPr/>
        </p:nvSpPr>
        <p:spPr>
          <a:xfrm>
            <a:off x="6068340" y="2032486"/>
            <a:ext cx="281657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Power transport calculation, </a:t>
            </a:r>
            <a:r>
              <a:rPr lang="en-US" sz="1300" i="1" dirty="0" err="1">
                <a:solidFill>
                  <a:srgbClr val="4F81BD"/>
                </a:solidFill>
                <a:latin typeface="Candara" panose="020E0502030303020204" pitchFamily="34" charset="0"/>
              </a:rPr>
              <a:t>SRCalc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, XOPPY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13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Thermal load calculation through beamline 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by 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Rebuffi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552A2D-0045-22B4-D327-C384EC89EDB8}"/>
              </a:ext>
            </a:extLst>
          </p:cNvPr>
          <p:cNvSpPr txBox="1"/>
          <p:nvPr/>
        </p:nvSpPr>
        <p:spPr>
          <a:xfrm>
            <a:off x="259080" y="718747"/>
            <a:ext cx="650367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 absorption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the high energy content filtered out by the M1 is absorbed by it.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03545-A923-7C01-59E2-AE828E66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5803-8667-69D7-45BB-A81C3BEE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chicane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561-7497-2E5C-C7A7-00C8FEC73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14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04D2D-2933-B325-AB79-333BF6D6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36" y="-1824"/>
            <a:ext cx="2100186" cy="14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8B070-B13D-9DD9-DF30-C726A8FDBFDF}"/>
              </a:ext>
            </a:extLst>
          </p:cNvPr>
          <p:cNvSpPr txBox="1"/>
          <p:nvPr/>
        </p:nvSpPr>
        <p:spPr>
          <a:xfrm>
            <a:off x="259080" y="718747"/>
            <a:ext cx="65036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functions of the chicane are manifold: 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Condensation or collimation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 if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curved mirrors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used to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condition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prior to the monochromator, they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impact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the beamline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668689B-B44A-9BE8-DA26-C659F8BEBDBA}"/>
              </a:ext>
            </a:extLst>
          </p:cNvPr>
          <p:cNvGrpSpPr/>
          <p:nvPr/>
        </p:nvGrpSpPr>
        <p:grpSpPr>
          <a:xfrm>
            <a:off x="467532" y="1859028"/>
            <a:ext cx="3704095" cy="3022058"/>
            <a:chOff x="162732" y="1859028"/>
            <a:chExt cx="3704095" cy="302205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73C1B5-7EB2-CE9F-1D29-1FC7E6F4466E}"/>
                </a:ext>
              </a:extLst>
            </p:cNvPr>
            <p:cNvGrpSpPr/>
            <p:nvPr/>
          </p:nvGrpSpPr>
          <p:grpSpPr>
            <a:xfrm>
              <a:off x="888274" y="1859028"/>
              <a:ext cx="2292059" cy="1094062"/>
              <a:chOff x="6851940" y="1580239"/>
              <a:chExt cx="2292059" cy="1094062"/>
            </a:xfrm>
          </p:grpSpPr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CED42948-509F-3F1C-D94F-F0E3A33D2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6851940" y="1580239"/>
                <a:ext cx="2292059" cy="109406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210ECB-8DC4-9BE9-3FA9-11A4058D1F44}"/>
                  </a:ext>
                </a:extLst>
              </p:cNvPr>
              <p:cNvSpPr/>
              <p:nvPr/>
            </p:nvSpPr>
            <p:spPr>
              <a:xfrm>
                <a:off x="7909560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HU256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495E1D-76D0-4707-1C75-E1A138C8211B}"/>
                  </a:ext>
                </a:extLst>
              </p:cNvPr>
              <p:cNvSpPr/>
              <p:nvPr/>
            </p:nvSpPr>
            <p:spPr>
              <a:xfrm>
                <a:off x="7150942" y="1751302"/>
                <a:ext cx="7527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3F6BAE"/>
                    </a:solidFill>
                    <a:latin typeface="Candara" panose="020E0502030303020204" pitchFamily="34" charset="0"/>
                    <a:cs typeface="Times" panose="02020603050405020304" pitchFamily="18" charset="0"/>
                  </a:rPr>
                  <a:t>HU60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E80E00E-5E86-F3AA-6993-14BCDBA5E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732" y="2871520"/>
              <a:ext cx="3704095" cy="171717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2A25FE-9764-E323-4D0F-67012F3FA13F}"/>
                </a:ext>
              </a:extLst>
            </p:cNvPr>
            <p:cNvSpPr txBox="1"/>
            <p:nvPr/>
          </p:nvSpPr>
          <p:spPr>
            <a:xfrm>
              <a:off x="162732" y="4588698"/>
              <a:ext cx="37040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source and truncated beamline (Antares)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9A8481-4358-979C-8BF3-83906C17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039" y="2131870"/>
              <a:ext cx="836170" cy="40340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95C857-592C-E93D-5207-0EDCB54F1B00}"/>
              </a:ext>
            </a:extLst>
          </p:cNvPr>
          <p:cNvGrpSpPr/>
          <p:nvPr/>
        </p:nvGrpSpPr>
        <p:grpSpPr>
          <a:xfrm>
            <a:off x="4352602" y="1651196"/>
            <a:ext cx="4583319" cy="3226706"/>
            <a:chOff x="4352602" y="1651196"/>
            <a:chExt cx="4583319" cy="32267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64E7C2-E5E0-6D11-6B51-C7AEFC05E170}"/>
                </a:ext>
              </a:extLst>
            </p:cNvPr>
            <p:cNvGrpSpPr/>
            <p:nvPr/>
          </p:nvGrpSpPr>
          <p:grpSpPr>
            <a:xfrm>
              <a:off x="4352602" y="1651196"/>
              <a:ext cx="4540194" cy="2627218"/>
              <a:chOff x="4352602" y="1651196"/>
              <a:chExt cx="4540194" cy="26272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/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rgbClr val="3F6BAE"/>
                                  </a:solidFill>
                                  <a:latin typeface="Cambria Math" panose="02040503050406030204" pitchFamily="18" charset="0"/>
                                  <a:cs typeface="Times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=101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3F6BAE"/>
                              </a:solidFill>
                              <a:latin typeface="Cambria Math" panose="02040503050406030204" pitchFamily="18" charset="0"/>
                              <a:cs typeface="Times" panose="02020603050405020304" pitchFamily="18" charset="0"/>
                            </a:rPr>
                            <m:t>eV</m:t>
                          </m:r>
                        </m:oMath>
                      </m:oMathPara>
                    </a14:m>
                    <a:endParaRPr lang="fr-FR" b="0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  <a:p>
                    <a:pPr algn="ctr"/>
                    <a:r>
                      <a:rPr lang="fr-FR" dirty="0">
                        <a:solidFill>
                          <a:srgbClr val="3F6BAE"/>
                        </a:solidFill>
                        <a:latin typeface="Candara" panose="020E0502030303020204" pitchFamily="34" charset="0"/>
                        <a:cs typeface="Times" panose="02020603050405020304" pitchFamily="18" charset="0"/>
                      </a:rPr>
                      <a:t>(E/∆E = 20k)</a:t>
                    </a:r>
                    <a:endParaRPr lang="en-US" dirty="0">
                      <a:solidFill>
                        <a:srgbClr val="3F6BAE"/>
                      </a:solidFill>
                      <a:latin typeface="Candara" panose="020E0502030303020204" pitchFamily="34" charset="0"/>
                      <a:cs typeface="Times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3748C28-17F4-BD4F-98A8-F0001631B1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9240" y="1983924"/>
                    <a:ext cx="159355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162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498BA84-D675-D5CC-7EDE-65FB45173628}"/>
                  </a:ext>
                </a:extLst>
              </p:cNvPr>
              <p:cNvGrpSpPr/>
              <p:nvPr/>
            </p:nvGrpSpPr>
            <p:grpSpPr>
              <a:xfrm>
                <a:off x="4352602" y="1651196"/>
                <a:ext cx="2874176" cy="2627218"/>
                <a:chOff x="3866827" y="1603571"/>
                <a:chExt cx="2874176" cy="2627218"/>
              </a:xfrm>
            </p:grpSpPr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E21E633D-3873-6DCC-4626-BDF3DFA60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/>
                <a:stretch/>
              </p:blipFill>
              <p:spPr>
                <a:xfrm>
                  <a:off x="4165829" y="1872909"/>
                  <a:ext cx="2575174" cy="1091464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E062AFF-156D-5C7F-EF23-687765503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/>
                <a:stretch/>
              </p:blipFill>
              <p:spPr>
                <a:xfrm>
                  <a:off x="4141128" y="3133877"/>
                  <a:ext cx="2575174" cy="1096912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5B01432-9ABF-70E4-980B-0EF187541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91528" y="1603571"/>
                  <a:ext cx="829350" cy="40011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6A633192-6A79-3BCD-E5BA-4FE59555C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66827" y="2871520"/>
                  <a:ext cx="967300" cy="400110"/>
                </a:xfrm>
                <a:prstGeom prst="rect">
                  <a:avLst/>
                </a:prstGeom>
              </p:spPr>
            </p:pic>
          </p:grpSp>
          <p:sp>
            <p:nvSpPr>
              <p:cNvPr id="44" name="Left Brace 43">
                <a:extLst>
                  <a:ext uri="{FF2B5EF4-FFF2-40B4-BE49-F238E27FC236}">
                    <a16:creationId xmlns:a16="http://schemas.microsoft.com/office/drawing/2014/main" id="{4C05D270-B971-165F-FD11-5F3B54E8DA29}"/>
                  </a:ext>
                </a:extLst>
              </p:cNvPr>
              <p:cNvSpPr/>
              <p:nvPr/>
            </p:nvSpPr>
            <p:spPr>
              <a:xfrm rot="10800000">
                <a:off x="7214315" y="1919524"/>
                <a:ext cx="169850" cy="2132218"/>
              </a:xfrm>
              <a:prstGeom prst="leftBrace">
                <a:avLst>
                  <a:gd name="adj1" fmla="val 67385"/>
                  <a:gd name="adj2" fmla="val 87208"/>
                </a:avLst>
              </a:prstGeom>
              <a:ln w="15875" cap="rnd">
                <a:solidFill>
                  <a:srgbClr val="00ADA8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88D4356-4BBC-6ED0-E7F5-24CE58291001}"/>
                </a:ext>
              </a:extLst>
            </p:cNvPr>
            <p:cNvSpPr txBox="1"/>
            <p:nvPr/>
          </p:nvSpPr>
          <p:spPr>
            <a:xfrm>
              <a:off x="4377303" y="4385459"/>
              <a:ext cx="455861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effect moving 0.895 m upstream the HU256 on the energy resolution of the G600l/mm grating monochromator.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03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55977-230C-2C75-516B-DD86F0E4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629F-B3B9-4B22-B213-0A7364EE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78015-525E-E680-6424-72262C48E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15</a:t>
            </a:fld>
            <a:endParaRPr lang="en-GB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FE3187-D296-788A-1047-2DFFFF7CD565}"/>
              </a:ext>
            </a:extLst>
          </p:cNvPr>
          <p:cNvGrpSpPr/>
          <p:nvPr/>
        </p:nvGrpSpPr>
        <p:grpSpPr>
          <a:xfrm>
            <a:off x="3982680" y="2107767"/>
            <a:ext cx="4892549" cy="2799012"/>
            <a:chOff x="3982680" y="2107767"/>
            <a:chExt cx="4892549" cy="27990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0808A2-951D-63D4-1840-D626C1F5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2680" y="2107767"/>
              <a:ext cx="2210194" cy="27476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158B1D-8115-4D74-7112-2C29ED7878B0}"/>
                </a:ext>
              </a:extLst>
            </p:cNvPr>
            <p:cNvSpPr txBox="1"/>
            <p:nvPr/>
          </p:nvSpPr>
          <p:spPr>
            <a:xfrm>
              <a:off x="6129048" y="4214282"/>
              <a:ext cx="2746181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Reininger, “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Monochromators and associated optical equipment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”, CAS: SR and FELs 1990.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F8A4A1-7044-160E-70B9-7DC241D9832B}"/>
              </a:ext>
            </a:extLst>
          </p:cNvPr>
          <p:cNvSpPr txBox="1"/>
          <p:nvPr/>
        </p:nvSpPr>
        <p:spPr>
          <a:xfrm>
            <a:off x="259080" y="718747"/>
            <a:ext cx="58699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in SXR beamlines are usually built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(in normal or grazing incidence) for the lower energies,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multilayer gratings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high-d spacing crystals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for the higher energies.</a:t>
            </a:r>
          </a:p>
          <a:p>
            <a:pPr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Grating-based systems are more preponderant for SXR beamlines: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7793C-2585-B9E9-D353-5737D90E8222}"/>
              </a:ext>
            </a:extLst>
          </p:cNvPr>
          <p:cNvSpPr txBox="1"/>
          <p:nvPr/>
        </p:nvSpPr>
        <p:spPr>
          <a:xfrm>
            <a:off x="259080" y="1872909"/>
            <a:ext cx="380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selection is done by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spatially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filtering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polychromatic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SR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with an </a:t>
            </a:r>
            <a:r>
              <a:rPr lang="en-US" sz="1600" b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exit slit</a:t>
            </a: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where the beam is focused onto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always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compromise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between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flux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US" sz="1600" b="1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energy resolution </a:t>
            </a: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(slit size)</a:t>
            </a:r>
            <a:endParaRPr lang="en-GB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009AC-8587-9EC8-9C43-1CEDA207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12686F-9A8B-0168-82F6-7D31C3EA9FB5}"/>
              </a:ext>
            </a:extLst>
          </p:cNvPr>
          <p:cNvGrpSpPr/>
          <p:nvPr/>
        </p:nvGrpSpPr>
        <p:grpSpPr>
          <a:xfrm>
            <a:off x="26952" y="3138572"/>
            <a:ext cx="4007545" cy="1826450"/>
            <a:chOff x="26952" y="3138572"/>
            <a:chExt cx="4007545" cy="18264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2CE789-F8DD-CCC4-FEDC-72B8C9D65EAA}"/>
                </a:ext>
              </a:extLst>
            </p:cNvPr>
            <p:cNvGrpSpPr/>
            <p:nvPr/>
          </p:nvGrpSpPr>
          <p:grpSpPr>
            <a:xfrm>
              <a:off x="26952" y="3138572"/>
              <a:ext cx="2746181" cy="1826450"/>
              <a:chOff x="1697256" y="3132476"/>
              <a:chExt cx="2746181" cy="18264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6B32F3-B8D7-A279-9BAF-735E23756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54045"/>
              <a:stretch/>
            </p:blipFill>
            <p:spPr>
              <a:xfrm>
                <a:off x="2060230" y="3132476"/>
                <a:ext cx="2020233" cy="127206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2531B1-0129-3225-832D-B9614E911C29}"/>
                  </a:ext>
                </a:extLst>
              </p:cNvPr>
              <p:cNvSpPr txBox="1"/>
              <p:nvPr/>
            </p:nvSpPr>
            <p:spPr>
              <a:xfrm>
                <a:off x="1697256" y="4466483"/>
                <a:ext cx="274618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Grating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cartoon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taken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from</a:t>
                </a:r>
                <a:endPara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  <a:p>
                <a:pPr algn="ctr"/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Edmund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Optics</a:t>
                </a:r>
                <a:r>
                  <a:rPr lang="fr-FR" sz="1300" noProof="0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 </a:t>
                </a:r>
                <a:r>
                  <a:rPr lang="fr-FR" sz="1300" noProof="0" dirty="0" err="1">
                    <a:solidFill>
                      <a:srgbClr val="4F81BD"/>
                    </a:solidFill>
                    <a:latin typeface="Candara" panose="020E0502030303020204" pitchFamily="34" charset="0"/>
                  </a:rPr>
                  <a:t>website</a:t>
                </a:r>
                <a:endPara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/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b="0" i="0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func>
                              </m:e>
                            </m:func>
                          </m:e>
                        </m:d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5008832-4EB9-0861-E599-6D8A7C1BA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305" y="3635956"/>
                  <a:ext cx="1983192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5660"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/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noFill/>
                <a:ln w="12700" cap="rnd">
                  <a:solidFill>
                    <a:srgbClr val="376092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fr-FR" b="0" i="0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den>
                        </m:f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sSub>
                              <m:sSub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den>
                        </m:f>
                      </m:oMath>
                    </m:oMathPara>
                  </a14:m>
                  <a:endParaRPr lang="en-GB" noProof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FB8617-3A53-37F3-86DE-81EA04079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0129" y="3976437"/>
                  <a:ext cx="1685543" cy="53796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 cap="rnd">
                  <a:solidFill>
                    <a:srgbClr val="376092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97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7294-5508-2BB7-F8AF-E5764CF8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5739-EDB8-A786-CAE8-58F34721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monochromator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A098E-F4FB-EB62-120F-192B3CC18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16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AFE65-59F0-2D67-3356-BFBBC59A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61" y="-1902"/>
            <a:ext cx="2746181" cy="3919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91166-5DB9-232C-DAE3-4BC20BF46BDE}"/>
              </a:ext>
            </a:extLst>
          </p:cNvPr>
          <p:cNvSpPr txBox="1"/>
          <p:nvPr/>
        </p:nvSpPr>
        <p:spPr>
          <a:xfrm>
            <a:off x="259081" y="718747"/>
            <a:ext cx="57062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Special topic: Grating monochromators</a:t>
            </a:r>
          </a:p>
          <a:p>
            <a:endParaRPr lang="en-US" sz="500" b="1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design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</a:p>
          <a:p>
            <a:endParaRPr lang="en-US" sz="500" dirty="0">
              <a:solidFill>
                <a:srgbClr val="4F81BD"/>
              </a:solidFill>
              <a:latin typeface="Candara" panose="020E0502030303020204" pitchFamily="34" charset="0"/>
            </a:endParaRPr>
          </a:p>
          <a:p>
            <a:r>
              <a:rPr lang="en-US" sz="16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6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 simulations </a:t>
            </a:r>
            <a:r>
              <a:rPr lang="en-US" sz="1600" dirty="0">
                <a:solidFill>
                  <a:srgbClr val="4F81BD"/>
                </a:solidFill>
                <a:latin typeface="Candara" panose="020E0502030303020204" pitchFamily="34" charset="0"/>
              </a:rPr>
              <a:t>by Sanchez del Rio</a:t>
            </a:r>
            <a:endParaRPr lang="en-GB" sz="16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059F2-AF39-C4A1-C99A-365DCA9BBCC2}"/>
              </a:ext>
            </a:extLst>
          </p:cNvPr>
          <p:cNvSpPr txBox="1"/>
          <p:nvPr/>
        </p:nvSpPr>
        <p:spPr>
          <a:xfrm>
            <a:off x="259079" y="1705165"/>
            <a:ext cx="586371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You can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learn more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about grating &amp; monochromators here:</a:t>
            </a:r>
          </a:p>
          <a:p>
            <a:pPr algn="just" defTabSz="822960">
              <a:buClrTx/>
            </a:pPr>
            <a:endParaRPr lang="en-GB" sz="5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Reininger, "</a:t>
            </a:r>
            <a:r>
              <a:rPr lang="en-US" sz="1200" i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Monochromators and associated optical equipment</a:t>
            </a:r>
            <a:r>
              <a:rPr lang="en-US" sz="12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,"  CERN Accelerator School : Synchrotron Radiation and Free-electron Lasers, pp.401-426 (1990).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rgbClr val="254061"/>
                </a:solidFill>
                <a:latin typeface="Candara" panose="020E0502030303020204" pitchFamily="34" charset="0"/>
              </a:rPr>
              <a:t>Hulbert, "Grating-based monochromators," International Tables for Crystallography 302–314 (2022).</a:t>
            </a:r>
            <a:endParaRPr lang="en-GB" sz="12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Koike,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1. Normal-Incidence Monochromators and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1–20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Padmore, Howells, and McKinney,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2. Grazing-Incidence Monochromators for Third-Generation Synchrotron Radiation Sources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21–54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Underwood,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3. Spectrographs and Monochromators Using Varied Line Spacing Gratings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55–72 (1998). </a:t>
            </a:r>
          </a:p>
          <a:p>
            <a:pPr marL="285750" indent="-285750" defTabSz="822960">
              <a:buClrTx/>
              <a:buFont typeface="Arial" panose="020B0604020202020204" pitchFamily="34" charset="0"/>
              <a:buChar char="•"/>
            </a:pP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Thorne and Howells, "</a:t>
            </a:r>
            <a:r>
              <a:rPr lang="en-US" sz="1200" i="1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4. Interferometric Spectrometers</a:t>
            </a:r>
            <a:r>
              <a:rPr lang="en-US" sz="12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," Experimental Methods in the Physical Sciences 73–106 (1998). </a:t>
            </a:r>
          </a:p>
        </p:txBody>
      </p:sp>
    </p:spTree>
    <p:extLst>
      <p:ext uri="{BB962C8B-B14F-4D97-AF65-F5344CB8AC3E}">
        <p14:creationId xmlns:p14="http://schemas.microsoft.com/office/powerpoint/2010/main" val="349972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DEA68-A2F9-9A03-A9BC-656BED181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43CE-48F3-80FE-17AB-FF3F8C85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76EA4-E43A-EB11-A23C-D3329F383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17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2E01-B858-DD51-A419-938D69E1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This part of the beamline is responsible for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focusing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the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beam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leaving the monochromator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into the sample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or to a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secondary source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for further demagnification downstream in the experimental station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.</a:t>
                </a:r>
              </a:p>
              <a:p>
                <a:pPr algn="just" defTabSz="822960">
                  <a:buClrTx/>
                </a:pPr>
                <a:endParaRPr lang="en-GB" sz="500" kern="120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mirrors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reflect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efficiently for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grazing angles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smaller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  <m:r>
                      <a:rPr lang="fr-FR" sz="1600" b="0" i="1" kern="1200" noProof="0" smtClean="0">
                        <a:solidFill>
                          <a:srgbClr val="376092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lang="fr-FR" sz="1600" b="0" i="1" kern="1200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𝛿</m:t>
                        </m:r>
                      </m:e>
                    </m:rad>
                  </m:oMath>
                </a14:m>
                <a:endParaRPr lang="en-US" sz="16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paraxial design 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is done using the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Coddington equations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200" b="1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algn="just" defTabSz="822960">
                  <a:buClrTx/>
                </a:pPr>
                <a:endParaRPr lang="en-US" sz="1600" b="1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noProof="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typical shapes used for x-ray mirrors: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plane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(no focusing),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toroidal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(focusing in both sagittal and meridional directions); </a:t>
                </a:r>
                <a:r>
                  <a:rPr lang="en-US" sz="1600" b="1" kern="120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parabolic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,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ellipsoidal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hyperbolic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shape than can come in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cylindrical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variations. </a:t>
                </a: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endParaRPr lang="en-US" sz="500" kern="1200" dirty="0">
                  <a:solidFill>
                    <a:srgbClr val="376092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  <a:p>
                <a:pPr marL="285750" indent="-285750" algn="just" defTabSz="822960">
                  <a:buClrTx/>
                  <a:buFont typeface="Arial" panose="020B0604020202020204" pitchFamily="34" charset="0"/>
                  <a:buChar char="•"/>
                </a:pP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spherical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and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coma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</a:t>
                </a:r>
                <a:r>
                  <a:rPr lang="en-US" sz="1600" b="1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aberrations</a:t>
                </a:r>
                <a:r>
                  <a:rPr lang="en-US" sz="1600" kern="1200" noProof="0" dirty="0">
                    <a:solidFill>
                      <a:srgbClr val="376092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 are present!</a:t>
                </a:r>
                <a:endParaRPr lang="en-GB" sz="1600" kern="1200" noProof="0" dirty="0">
                  <a:solidFill>
                    <a:srgbClr val="254061"/>
                  </a:solidFill>
                  <a:latin typeface="Candara" panose="020E0502030303020204" pitchFamily="34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B54302-12AF-BD4E-17A0-79F824031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6503670" cy="3565400"/>
              </a:xfrm>
              <a:prstGeom prst="rect">
                <a:avLst/>
              </a:prstGeom>
              <a:blipFill>
                <a:blip r:embed="rId4"/>
                <a:stretch>
                  <a:fillRect l="-563" t="-513" r="-563" b="-1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FA94356-2F94-FCEE-B58F-51EAE202F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550" y="2621984"/>
            <a:ext cx="4032250" cy="1970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16071-829C-4F3F-A805-783E49D247C7}"/>
              </a:ext>
            </a:extLst>
          </p:cNvPr>
          <p:cNvGrpSpPr/>
          <p:nvPr/>
        </p:nvGrpSpPr>
        <p:grpSpPr>
          <a:xfrm>
            <a:off x="1972182" y="2289081"/>
            <a:ext cx="3077467" cy="526106"/>
            <a:chOff x="2020690" y="2236460"/>
            <a:chExt cx="3077467" cy="526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/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fr-FR" b="0" i="1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noProof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lit/>
                                      </m:rP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fr-FR" b="0" i="1" noProof="0" smtClean="0">
                                        <a:solidFill>
                                          <a:srgbClr val="37609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1256B9-82A9-BBD1-C569-34324FA96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0690" y="2236460"/>
                  <a:ext cx="1802010" cy="509050"/>
                </a:xfrm>
                <a:prstGeom prst="rect">
                  <a:avLst/>
                </a:prstGeom>
                <a:blipFill>
                  <a:blip r:embed="rId6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/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noProof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noProof="0" smtClean="0">
                            <a:solidFill>
                              <a:srgbClr val="37609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fr-FR" i="1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</m:sSub>
                          </m:num>
                          <m:den>
                            <m:r>
                              <a:rPr lang="fr-FR" b="0" i="0" smtClean="0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rgbClr val="37609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solidFill>
                                      <a:srgbClr val="37609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7EBBD3-741D-1BDB-6DDB-707328C7A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6382" y="2236460"/>
                  <a:ext cx="1501775" cy="5261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209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957-577D-CDB9-6D1C-41E5FE04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E800C50-8468-61DE-8D36-B68EE3EA0929}"/>
              </a:ext>
            </a:extLst>
          </p:cNvPr>
          <p:cNvGrpSpPr/>
          <p:nvPr/>
        </p:nvGrpSpPr>
        <p:grpSpPr>
          <a:xfrm>
            <a:off x="2173638" y="3372890"/>
            <a:ext cx="3298854" cy="1484859"/>
            <a:chOff x="-5469469" y="2571752"/>
            <a:chExt cx="4398058" cy="197962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48FFC-4673-93D0-5B92-9A408212C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087" b="14493"/>
            <a:stretch/>
          </p:blipFill>
          <p:spPr>
            <a:xfrm rot="5400000">
              <a:off x="-4135562" y="1237846"/>
              <a:ext cx="1730245" cy="439805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410A01-2B68-8F24-E677-09B5855B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29" t="34620" r="85071"/>
            <a:stretch/>
          </p:blipFill>
          <p:spPr>
            <a:xfrm rot="5400000">
              <a:off x="-3912747" y="2745273"/>
              <a:ext cx="249385" cy="3362829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31E1F9-650C-7F1A-60F6-CB0B6574E187}"/>
              </a:ext>
            </a:extLst>
          </p:cNvPr>
          <p:cNvSpPr txBox="1"/>
          <p:nvPr/>
        </p:nvSpPr>
        <p:spPr>
          <a:xfrm>
            <a:off x="259080" y="718747"/>
            <a:ext cx="65036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Commonly used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crossed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two mirror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systems:</a:t>
            </a:r>
            <a:endParaRPr lang="en-GB" sz="16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Kirkpatrick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-Baez </a:t>
            </a:r>
            <a:r>
              <a:rPr lang="fr-FR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(KB)</a:t>
            </a:r>
            <a:endParaRPr lang="en-US" sz="16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noProof="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Hildenbrand-Montel (or confocal KB)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noProof="0" dirty="0">
              <a:solidFill>
                <a:srgbClr val="376092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do not 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, and the focused beam will present coma aberration for large angular collection.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Commonly used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coaxial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two mirror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 systems: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Wolter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(types I, II, III)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fr-FR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Wolter-</a:t>
            </a:r>
            <a:r>
              <a:rPr lang="en-US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Schwarzchild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Namioka-Conjugate Spheres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algn="just" defTabSz="822960">
              <a:buClrTx/>
            </a:pP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These systems 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</a:rPr>
              <a:t>obey the Abbe sine condition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</a:rPr>
              <a:t>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7195BF-F898-6B5E-2F17-5F903184C777}"/>
              </a:ext>
            </a:extLst>
          </p:cNvPr>
          <p:cNvGrpSpPr/>
          <p:nvPr/>
        </p:nvGrpSpPr>
        <p:grpSpPr>
          <a:xfrm>
            <a:off x="5888225" y="2026418"/>
            <a:ext cx="3230188" cy="1732781"/>
            <a:chOff x="-7150017" y="-2908038"/>
            <a:chExt cx="6570122" cy="35244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E3A258-9724-4450-8892-058191C2A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651" r="2347"/>
            <a:stretch/>
          </p:blipFill>
          <p:spPr>
            <a:xfrm>
              <a:off x="-7150017" y="-2895337"/>
              <a:ext cx="3744227" cy="35117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14BB7D-8B50-6F18-D33B-5E05A16A2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05790" y="-2908038"/>
              <a:ext cx="2825895" cy="352443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951EE7-0839-0FAA-54A1-963535142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078" y="2335509"/>
            <a:ext cx="1742147" cy="11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C5B95E-90FF-E054-A19C-7B915439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refocusing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F443A-0327-42B5-25F7-8C15C3D29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2ED2A2-23DC-0CB1-C862-59F545634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4604" y="0"/>
            <a:ext cx="1921321" cy="19179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D474DE8-E3B8-CE93-5B8E-B560F20E08AE}"/>
              </a:ext>
            </a:extLst>
          </p:cNvPr>
          <p:cNvSpPr txBox="1"/>
          <p:nvPr/>
        </p:nvSpPr>
        <p:spPr>
          <a:xfrm>
            <a:off x="6146800" y="3816132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Optical systems for soft x-rays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A. Michette (1986)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2BBFD1-B3AE-452B-D43B-6DD871728E60}"/>
              </a:ext>
            </a:extLst>
          </p:cNvPr>
          <p:cNvSpPr txBox="1"/>
          <p:nvPr/>
        </p:nvSpPr>
        <p:spPr>
          <a:xfrm>
            <a:off x="4671575" y="4416296"/>
            <a:ext cx="2950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reproduction from “</a:t>
            </a:r>
            <a:r>
              <a:rPr lang="en-GB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Gratings, mirrors and slits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” by W. Peatman (1997)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6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4AD88-3D92-C9F1-2270-502D01777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3112-6BB1-C09A-12AC-106AB2A5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F0A01-1762-9C18-A11A-0B92A7C6D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19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E424E-ADC6-0733-E81E-48808BEF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0903F8-279D-9EA5-A3CC-639DEC7E3982}"/>
              </a:ext>
            </a:extLst>
          </p:cNvPr>
          <p:cNvSpPr txBox="1"/>
          <p:nvPr/>
        </p:nvSpPr>
        <p:spPr>
          <a:xfrm>
            <a:off x="259080" y="718747"/>
            <a:ext cx="69646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x-ray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focusing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(or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condensing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into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the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sample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;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US" sz="5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collection of x-rays from the sample;</a:t>
            </a: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en-GB" sz="1600" kern="1200" dirty="0">
                <a:solidFill>
                  <a:srgbClr val="376092"/>
                </a:solidFill>
                <a:latin typeface="Candara" panose="020E0502030303020204" pitchFamily="34" charset="0"/>
                <a:ea typeface="+mn-ea"/>
                <a:cs typeface="+mn-cs"/>
              </a:rPr>
              <a:t>as both a condenser and objective lenses.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0D9D-F055-9908-73B5-04D92A00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3A35-7460-2F76-8F72-4BBE509B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pPr algn="ctr" defTabSz="822960">
              <a:buClrTx/>
            </a:pPr>
            <a:r>
              <a:rPr lang="en-US" sz="24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design and optics consideration</a:t>
            </a:r>
            <a:r>
              <a:rPr lang="en-GB" sz="500" b="1" kern="1200" noProof="0" dirty="0">
                <a:solidFill>
                  <a:srgbClr val="002060"/>
                </a:solidFill>
                <a:latin typeface="Candara" panose="020E0502030303020204" pitchFamily="34" charset="0"/>
                <a:ea typeface="+mn-ea"/>
                <a:cs typeface="+mn-cs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455BB-6493-697F-CBCC-F2833DF7D32B}"/>
              </a:ext>
            </a:extLst>
          </p:cNvPr>
          <p:cNvSpPr txBox="1"/>
          <p:nvPr/>
        </p:nvSpPr>
        <p:spPr>
          <a:xfrm>
            <a:off x="252484" y="1517810"/>
            <a:ext cx="86390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GB" sz="600" kern="1200" noProof="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Similar patterns everywhere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Soft x-ray beamline topology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Source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Chicane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Monochromator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Refocusing</a:t>
            </a:r>
          </a:p>
          <a:p>
            <a:pPr marL="536575" indent="-269875" defTabSz="822960">
              <a:buClrTx/>
              <a:buFont typeface="Arial" panose="020B0604020202020204" pitchFamily="34" charset="0"/>
              <a:buChar char="•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Experimental station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GB" sz="18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A8BC7-CAA7-56C0-704F-8C21DCEB4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89255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9811D-58BD-D30D-FC05-91CDB943A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7399-8852-0C48-FAC9-994F3693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BA1E-FA61-C535-561F-1E0270612D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7D24F-1046-B8F4-BBEB-01381DF0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D0BE5-F2EF-7ED3-A9FA-869384DA975D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Fresnel </a:t>
            </a:r>
            <a:r>
              <a:rPr lang="fr-FR" sz="1600" b="1" kern="1200" dirty="0">
                <a:solidFill>
                  <a:srgbClr val="376092"/>
                </a:solidFill>
                <a:latin typeface="Candara" panose="020E0502030303020204" pitchFamily="34" charset="0"/>
              </a:rPr>
              <a:t>zone plates 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(diffractive)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4F5197-748C-1118-8C4F-AB7B5ED2ADAA}"/>
              </a:ext>
            </a:extLst>
          </p:cNvPr>
          <p:cNvGrpSpPr/>
          <p:nvPr/>
        </p:nvGrpSpPr>
        <p:grpSpPr>
          <a:xfrm>
            <a:off x="181670" y="2267209"/>
            <a:ext cx="1821114" cy="2159494"/>
            <a:chOff x="173224" y="1985858"/>
            <a:chExt cx="1821114" cy="2159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AE7AA5-1177-8587-EC17-99CD56F3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2081"/>
            <a:stretch/>
          </p:blipFill>
          <p:spPr>
            <a:xfrm>
              <a:off x="173224" y="1985858"/>
              <a:ext cx="1821114" cy="17091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A5AA70-ED62-AD8B-1CB9-E75914835A9F}"/>
                </a:ext>
              </a:extLst>
            </p:cNvPr>
            <p:cNvSpPr txBox="1"/>
            <p:nvPr/>
          </p:nvSpPr>
          <p:spPr>
            <a:xfrm>
              <a:off x="263449" y="3652909"/>
              <a:ext cx="164066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Baez, 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J. Opt. Soc. Am. </a:t>
              </a:r>
              <a:r>
                <a:rPr lang="de-D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51</a:t>
              </a:r>
              <a:r>
                <a:rPr lang="de-D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(4), 405 (1961)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C3E32F-9CBF-80CB-8336-0E15B897F41A}"/>
              </a:ext>
            </a:extLst>
          </p:cNvPr>
          <p:cNvGrpSpPr/>
          <p:nvPr/>
        </p:nvGrpSpPr>
        <p:grpSpPr>
          <a:xfrm>
            <a:off x="2095892" y="2302536"/>
            <a:ext cx="2950450" cy="2088840"/>
            <a:chOff x="6135999" y="2571750"/>
            <a:chExt cx="2950450" cy="2088840"/>
          </a:xfrm>
        </p:grpSpPr>
        <p:pic>
          <p:nvPicPr>
            <p:cNvPr id="11" name="Picture 10" descr="A long shot of a yellow cube&#10;&#10;AI-generated content may be incorrect.">
              <a:extLst>
                <a:ext uri="{FF2B5EF4-FFF2-40B4-BE49-F238E27FC236}">
                  <a16:creationId xmlns:a16="http://schemas.microsoft.com/office/drawing/2014/main" id="{6FCA5F13-036A-7E40-A528-1B3EA948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8961" y="2571750"/>
              <a:ext cx="2160024" cy="13392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853EE6-3F34-DA02-DD07-C9989EDEA3C4}"/>
                </a:ext>
              </a:extLst>
            </p:cNvPr>
            <p:cNvSpPr txBox="1"/>
            <p:nvPr/>
          </p:nvSpPr>
          <p:spPr>
            <a:xfrm>
              <a:off x="6135999" y="3968093"/>
              <a:ext cx="2950450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x-ray-optics.de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Last (2025) based on </a:t>
              </a:r>
              <a:r>
                <a:rPr lang="en-GB" sz="130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Jefimovs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15</a:t>
              </a:r>
              <a:r>
                <a:rPr lang="sv-SE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(1), 106–108 (2007).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F8F75-7958-7F58-33E3-711E681F0174}"/>
              </a:ext>
            </a:extLst>
          </p:cNvPr>
          <p:cNvGrpSpPr/>
          <p:nvPr/>
        </p:nvGrpSpPr>
        <p:grpSpPr>
          <a:xfrm>
            <a:off x="5154949" y="2416002"/>
            <a:ext cx="3771149" cy="1861908"/>
            <a:chOff x="5144034" y="2251209"/>
            <a:chExt cx="3771149" cy="1861908"/>
          </a:xfrm>
        </p:grpSpPr>
        <p:pic>
          <p:nvPicPr>
            <p:cNvPr id="20" name="Picture 19" descr="Diagram of a mirror and a plane&#10;&#10;AI-generated content may be incorrect.">
              <a:extLst>
                <a:ext uri="{FF2B5EF4-FFF2-40B4-BE49-F238E27FC236}">
                  <a16:creationId xmlns:a16="http://schemas.microsoft.com/office/drawing/2014/main" id="{C703C78C-59FB-5C85-0933-40C778B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849" y="2251209"/>
              <a:ext cx="3647334" cy="17087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A3027E-22D5-CB76-7D88-18DAE57F732F}"/>
                </a:ext>
              </a:extLst>
            </p:cNvPr>
            <p:cNvSpPr txBox="1"/>
            <p:nvPr/>
          </p:nvSpPr>
          <p:spPr>
            <a:xfrm>
              <a:off x="5144034" y="3620674"/>
              <a:ext cx="29504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Chao et al, Nature </a:t>
              </a:r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435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(7046), 1210–1213 (2005).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86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9CBA-3BE7-2BAF-53E0-AF6900271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B41-39C0-B404-0347-88319F55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660BA-C701-E170-E3EC-69A938892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5C8830-18BB-5F25-9EF8-368A4BD4FA64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(mono/poli) </a:t>
            </a:r>
            <a:r>
              <a:rPr lang="fr-FR" sz="1600" b="1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capillary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optics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222636-FCB2-FE5C-76EE-C9D62443EF5D}"/>
              </a:ext>
            </a:extLst>
          </p:cNvPr>
          <p:cNvGrpSpPr/>
          <p:nvPr/>
        </p:nvGrpSpPr>
        <p:grpSpPr>
          <a:xfrm>
            <a:off x="11112" y="1985858"/>
            <a:ext cx="6087869" cy="2761702"/>
            <a:chOff x="57606" y="1985858"/>
            <a:chExt cx="6087869" cy="27617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239B97-C543-2B71-2726-E4B154F5B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6" y="1985858"/>
              <a:ext cx="2773225" cy="27617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E05699-1847-438E-C382-7301E714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939" t="5824"/>
            <a:stretch/>
          </p:blipFill>
          <p:spPr>
            <a:xfrm>
              <a:off x="2830831" y="1985858"/>
              <a:ext cx="3314644" cy="1988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EDB87C-85B6-C805-8E00-80FBF956CCD6}"/>
                </a:ext>
              </a:extLst>
            </p:cNvPr>
            <p:cNvSpPr txBox="1"/>
            <p:nvPr/>
          </p:nvSpPr>
          <p:spPr>
            <a:xfrm>
              <a:off x="2583253" y="4006903"/>
              <a:ext cx="3469234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Yanagihara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"X‐Ray Optics," X‐Ray Spectrometry: Recent Technological Advances 63–131 (2004).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F644B-11A7-F080-FB5F-6C1F8EBC8AA7}"/>
              </a:ext>
            </a:extLst>
          </p:cNvPr>
          <p:cNvGrpSpPr/>
          <p:nvPr/>
        </p:nvGrpSpPr>
        <p:grpSpPr>
          <a:xfrm>
            <a:off x="6154167" y="1653714"/>
            <a:ext cx="2773225" cy="2843052"/>
            <a:chOff x="6154167" y="1653714"/>
            <a:chExt cx="2773225" cy="284305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453B486-F89B-119E-3CB6-5837C203D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547" y="1653714"/>
              <a:ext cx="2668464" cy="23101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99E9E3-86BE-4C45-BD93-642D6ECCE5E6}"/>
                </a:ext>
              </a:extLst>
            </p:cNvPr>
            <p:cNvSpPr txBox="1"/>
            <p:nvPr/>
          </p:nvSpPr>
          <p:spPr>
            <a:xfrm>
              <a:off x="6154167" y="4004323"/>
              <a:ext cx="27732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Balaic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 Synchrotron Rad </a:t>
              </a:r>
              <a:r>
                <a:rPr lang="sv-SE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</a:t>
              </a:r>
              <a:r>
                <a:rPr lang="sv-SE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(6), 296–299 (1995).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A6A819-C858-84DE-4541-3451AB10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F3F48-ED2A-4FB3-AB8F-E3487E0C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2DEF-C196-0595-61CC-2DD9EA085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optics in the experimental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9E96C-C2D9-9DE9-FD3D-AAC073D378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88CF5-3247-74E0-2E87-EB3D24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37" y="-2525"/>
            <a:ext cx="1569246" cy="198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DC9BDB-ACE6-E3C2-74A9-FDD05B6CCAB3}"/>
              </a:ext>
            </a:extLst>
          </p:cNvPr>
          <p:cNvSpPr txBox="1"/>
          <p:nvPr/>
        </p:nvSpPr>
        <p:spPr>
          <a:xfrm>
            <a:off x="259080" y="718747"/>
            <a:ext cx="696468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The optics in the experimental hutch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not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often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included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in the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beamline design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are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subjected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separate calculation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 Their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choice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is directly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related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to the experimental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technique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:</a:t>
            </a:r>
          </a:p>
          <a:p>
            <a:pPr algn="just" defTabSz="822960">
              <a:buClrTx/>
            </a:pPr>
            <a:endParaRPr lang="en-GB" sz="500" kern="1200" dirty="0">
              <a:solidFill>
                <a:srgbClr val="254061"/>
              </a:solidFill>
              <a:latin typeface="Candara" panose="020E0502030303020204" pitchFamily="34" charset="0"/>
              <a:ea typeface="+mn-ea"/>
              <a:cs typeface="+mn-cs"/>
            </a:endParaRPr>
          </a:p>
          <a:p>
            <a:pPr marL="285750" indent="-285750" algn="just" defTabSz="822960">
              <a:buClrTx/>
              <a:buFont typeface="Arial" panose="020B0604020202020204" pitchFamily="34" charset="0"/>
              <a:buChar char="•"/>
            </a:pP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Schwarzschild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/Cassegrain (</a:t>
            </a:r>
            <a:r>
              <a:rPr lang="fr-FR" sz="1600" kern="1200" dirty="0" err="1">
                <a:solidFill>
                  <a:srgbClr val="376092"/>
                </a:solidFill>
                <a:latin typeface="Candara" panose="020E0502030303020204" pitchFamily="34" charset="0"/>
              </a:rPr>
              <a:t>reflective</a:t>
            </a:r>
            <a:r>
              <a:rPr lang="fr-FR" sz="1600" kern="1200" dirty="0">
                <a:solidFill>
                  <a:srgbClr val="376092"/>
                </a:solidFill>
                <a:latin typeface="Candara" panose="020E0502030303020204" pitchFamily="34" charset="0"/>
              </a:rPr>
              <a:t>)</a:t>
            </a:r>
            <a:endParaRPr lang="en-US" sz="1600" kern="1200" dirty="0">
              <a:solidFill>
                <a:srgbClr val="376092"/>
              </a:solidFill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95906C-8953-5CF6-CC67-6FFCE0C80DF3}"/>
              </a:ext>
            </a:extLst>
          </p:cNvPr>
          <p:cNvGrpSpPr/>
          <p:nvPr/>
        </p:nvGrpSpPr>
        <p:grpSpPr>
          <a:xfrm>
            <a:off x="5886025" y="2237928"/>
            <a:ext cx="2351351" cy="2134237"/>
            <a:chOff x="298859" y="1975263"/>
            <a:chExt cx="2351351" cy="21342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FC910C-3678-8C77-EFC3-8E7E05158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958" y="1975263"/>
              <a:ext cx="2177152" cy="17493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48C152-7691-8C32-8EBB-D3F0DCC722BA}"/>
                </a:ext>
              </a:extLst>
            </p:cNvPr>
            <p:cNvSpPr txBox="1"/>
            <p:nvPr/>
          </p:nvSpPr>
          <p:spPr>
            <a:xfrm>
              <a:off x="298859" y="3617057"/>
              <a:ext cx="235135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Capasso et al, 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Surface Science </a:t>
              </a:r>
              <a:r>
                <a:rPr lang="fr-FR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287–288</a:t>
              </a:r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1046–1050 (1993). 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214CC2-7210-A9F1-8DFA-12EEFE9C1045}"/>
              </a:ext>
            </a:extLst>
          </p:cNvPr>
          <p:cNvGrpSpPr/>
          <p:nvPr/>
        </p:nvGrpSpPr>
        <p:grpSpPr>
          <a:xfrm>
            <a:off x="531870" y="2292592"/>
            <a:ext cx="5330143" cy="2024908"/>
            <a:chOff x="3409627" y="2199790"/>
            <a:chExt cx="5330143" cy="202490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9A4642-401A-6257-D6CB-7FE97B17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627" y="2199790"/>
              <a:ext cx="5330142" cy="170564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FFA913-0664-EE0E-C04F-415938EAAC66}"/>
                </a:ext>
              </a:extLst>
            </p:cNvPr>
            <p:cNvSpPr txBox="1"/>
            <p:nvPr/>
          </p:nvSpPr>
          <p:spPr>
            <a:xfrm>
              <a:off x="3409628" y="3932310"/>
              <a:ext cx="533014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Horikawa et al, 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Journal of Microscopy </a:t>
              </a:r>
              <a:r>
                <a:rPr lang="en-US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172</a:t>
              </a:r>
              <a:r>
                <a:rPr lang="en-US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(3), 189–194 (1993).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350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4BF6-4ABC-095E-FF2F-CE9B4C73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0034-6741-DC1F-BF2E-FB087A8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Where to learn more?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D2DAA-A02B-2D3A-0A1E-606FE7B5B1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23</a:t>
            </a:fld>
            <a:endParaRPr lang="en-GB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142B7-1B3F-67F0-CC16-ACCBFBCE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85" y="2747944"/>
            <a:ext cx="1548060" cy="21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DFB22E-88C9-22FF-CE31-D13F09C3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58" t="4080" r="9379" b="12135"/>
          <a:stretch/>
        </p:blipFill>
        <p:spPr>
          <a:xfrm>
            <a:off x="4952126" y="2747944"/>
            <a:ext cx="1553357" cy="2160000"/>
          </a:xfrm>
          <a:prstGeom prst="rect">
            <a:avLst/>
          </a:prstGeom>
          <a:ln cap="rnd"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C99F56B-C158-9997-2258-4BD84FCA5C19}"/>
              </a:ext>
            </a:extLst>
          </p:cNvPr>
          <p:cNvGrpSpPr/>
          <p:nvPr/>
        </p:nvGrpSpPr>
        <p:grpSpPr>
          <a:xfrm>
            <a:off x="256562" y="528589"/>
            <a:ext cx="4636995" cy="2166350"/>
            <a:chOff x="256562" y="522239"/>
            <a:chExt cx="4636995" cy="2166350"/>
          </a:xfrm>
        </p:grpSpPr>
        <p:pic>
          <p:nvPicPr>
            <p:cNvPr id="5" name="Picture 4" descr="A blue text on a white background&#10;&#10;AI-generated content may be incorrect.">
              <a:extLst>
                <a:ext uri="{FF2B5EF4-FFF2-40B4-BE49-F238E27FC236}">
                  <a16:creationId xmlns:a16="http://schemas.microsoft.com/office/drawing/2014/main" id="{845296A3-141B-B2B0-03D4-9B3FF82C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6562" y="528589"/>
              <a:ext cx="1424498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27336-5B23-10F7-5A06-0F9F2057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975" y="528589"/>
              <a:ext cx="1527895" cy="216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A83015-9BE8-CC6C-CA6D-46C7D37D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221" t="4218" r="10429" b="11432"/>
            <a:stretch/>
          </p:blipFill>
          <p:spPr>
            <a:xfrm>
              <a:off x="3362785" y="522239"/>
              <a:ext cx="1530772" cy="2160000"/>
            </a:xfrm>
            <a:prstGeom prst="rect">
              <a:avLst/>
            </a:prstGeom>
            <a:ln cap="rnd">
              <a:solidFill>
                <a:schemeClr val="tx1"/>
              </a:solidFill>
            </a:ln>
          </p:spPr>
        </p:pic>
      </p:grpSp>
      <p:pic>
        <p:nvPicPr>
          <p:cNvPr id="17" name="Picture 16" descr="An orange book with black text&#10;&#10;AI-generated content may be incorrect.">
            <a:extLst>
              <a:ext uri="{FF2B5EF4-FFF2-40B4-BE49-F238E27FC236}">
                <a16:creationId xmlns:a16="http://schemas.microsoft.com/office/drawing/2014/main" id="{08B6A3A3-561E-0DF0-44B2-FA5E51C92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410" y="2745193"/>
            <a:ext cx="1399680" cy="216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18CDAE0-8BA5-CA0D-0E47-A814437485B5}"/>
              </a:ext>
            </a:extLst>
          </p:cNvPr>
          <p:cNvGrpSpPr/>
          <p:nvPr/>
        </p:nvGrpSpPr>
        <p:grpSpPr>
          <a:xfrm>
            <a:off x="261458" y="2807119"/>
            <a:ext cx="3002467" cy="1827825"/>
            <a:chOff x="3474533" y="2800769"/>
            <a:chExt cx="3002467" cy="18278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390D43-682F-F1A5-7734-00FF4389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74533" y="2800769"/>
              <a:ext cx="3002467" cy="771014"/>
            </a:xfrm>
            <a:prstGeom prst="rect">
              <a:avLst/>
            </a:prstGeom>
          </p:spPr>
        </p:pic>
        <p:pic>
          <p:nvPicPr>
            <p:cNvPr id="27" name="Picture 26" descr="A diagram of a graphing of a curve&#10;&#10;AI-generated content may be incorrect.">
              <a:extLst>
                <a:ext uri="{FF2B5EF4-FFF2-40B4-BE49-F238E27FC236}">
                  <a16:creationId xmlns:a16="http://schemas.microsoft.com/office/drawing/2014/main" id="{AA7ECDB0-A927-C2E3-9987-EE3D8B2C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89960" y="3571783"/>
              <a:ext cx="1771612" cy="105681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BA3DB51-98AF-7542-929F-ED00E76EB654}"/>
              </a:ext>
            </a:extLst>
          </p:cNvPr>
          <p:cNvGrpSpPr/>
          <p:nvPr/>
        </p:nvGrpSpPr>
        <p:grpSpPr>
          <a:xfrm>
            <a:off x="6643991" y="417667"/>
            <a:ext cx="2310518" cy="2322746"/>
            <a:chOff x="6635524" y="1117618"/>
            <a:chExt cx="2310518" cy="232274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9E7B94D-A6C4-B35F-A823-E087FE32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35524" y="1117618"/>
              <a:ext cx="2310518" cy="203035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D26D7C-3697-5853-D18F-763DE362B462}"/>
                </a:ext>
              </a:extLst>
            </p:cNvPr>
            <p:cNvSpPr txBox="1"/>
            <p:nvPr/>
          </p:nvSpPr>
          <p:spPr>
            <a:xfrm>
              <a:off x="6635524" y="3147976"/>
              <a:ext cx="231051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http://www.x-ray-optics.de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34" name="Picture 33" descr="A book cover of a book&#10;&#10;AI-generated content may be incorrect.">
            <a:extLst>
              <a:ext uri="{FF2B5EF4-FFF2-40B4-BE49-F238E27FC236}">
                <a16:creationId xmlns:a16="http://schemas.microsoft.com/office/drawing/2014/main" id="{04FD3DF2-1521-8C41-4099-E1C568066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0472" y="528589"/>
            <a:ext cx="151666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04C16-2944-2169-0B02-0AF77BBC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F837-9A1B-8AF8-A1AE-0DEC6E27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2" y="2297611"/>
            <a:ext cx="9039600" cy="615523"/>
          </a:xfrm>
        </p:spPr>
        <p:txBody>
          <a:bodyPr/>
          <a:lstStyle/>
          <a:p>
            <a:pPr algn="ctr"/>
            <a:r>
              <a:rPr lang="en-GB" sz="28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9FFB-9ED6-C019-89E7-041D293A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8508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a “heliocentric” view of optical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6" name="Picture 5" descr="A close-up of a chart&#10;&#10;AI-generated content may be incorrect.">
            <a:extLst>
              <a:ext uri="{FF2B5EF4-FFF2-40B4-BE49-F238E27FC236}">
                <a16:creationId xmlns:a16="http://schemas.microsoft.com/office/drawing/2014/main" id="{125D51EA-F68E-65FF-7F45-E9021E31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0" y="548754"/>
            <a:ext cx="4710010" cy="3891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DFC4F-5D5E-1598-47D7-817C1C76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76" y="616393"/>
            <a:ext cx="3598223" cy="326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2F2EF-61D1-8A26-4FCC-D58FE607B92B}"/>
              </a:ext>
            </a:extLst>
          </p:cNvPr>
          <p:cNvSpPr txBox="1"/>
          <p:nvPr/>
        </p:nvSpPr>
        <p:spPr>
          <a:xfrm>
            <a:off x="271303" y="436865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SOLEIL beamlines, their</a:t>
            </a:r>
            <a:r>
              <a:rPr lang="en-GB" sz="1300" dirty="0">
                <a:solidFill>
                  <a:srgbClr val="4F81BD"/>
                </a:solidFill>
                <a:latin typeface="Candara" panose="020E0502030303020204" pitchFamily="34" charset="0"/>
              </a:rPr>
              <a:t> energy ranges together with their position along the storage ring. This talk is based on gathered experience from SOLEIL and SOLEIL-II optical design.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2C7C43-5AFC-76A1-2222-B74328AEFF1B}"/>
              </a:ext>
            </a:extLst>
          </p:cNvPr>
          <p:cNvSpPr/>
          <p:nvPr/>
        </p:nvSpPr>
        <p:spPr>
          <a:xfrm>
            <a:off x="2110740" y="1081515"/>
            <a:ext cx="1729740" cy="1707405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993795-C14E-B5E4-4D41-1D995AE54C80}"/>
              </a:ext>
            </a:extLst>
          </p:cNvPr>
          <p:cNvSpPr/>
          <p:nvPr/>
        </p:nvSpPr>
        <p:spPr>
          <a:xfrm>
            <a:off x="6175946" y="3512609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BA52A7-7B17-BFB1-3B2F-23046E92B6FD}"/>
              </a:ext>
            </a:extLst>
          </p:cNvPr>
          <p:cNvSpPr/>
          <p:nvPr/>
        </p:nvSpPr>
        <p:spPr>
          <a:xfrm>
            <a:off x="7877908" y="2571750"/>
            <a:ext cx="747346" cy="848457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0ED8FB-101F-11D6-E554-573D40910049}"/>
              </a:ext>
            </a:extLst>
          </p:cNvPr>
          <p:cNvSpPr/>
          <p:nvPr/>
        </p:nvSpPr>
        <p:spPr>
          <a:xfrm>
            <a:off x="5381843" y="1974256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33B9E3-DD19-48EC-1B90-57366047F5F1}"/>
              </a:ext>
            </a:extLst>
          </p:cNvPr>
          <p:cNvSpPr/>
          <p:nvPr/>
        </p:nvSpPr>
        <p:spPr>
          <a:xfrm>
            <a:off x="5462523" y="3011218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3F9403-D444-4F2B-47AE-D9C4D7625A0A}"/>
              </a:ext>
            </a:extLst>
          </p:cNvPr>
          <p:cNvSpPr/>
          <p:nvPr/>
        </p:nvSpPr>
        <p:spPr>
          <a:xfrm>
            <a:off x="5948170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A249E16-8C2E-D2DA-6AD6-79B1E68C5D61}"/>
              </a:ext>
            </a:extLst>
          </p:cNvPr>
          <p:cNvSpPr/>
          <p:nvPr/>
        </p:nvSpPr>
        <p:spPr>
          <a:xfrm>
            <a:off x="6525511" y="949984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90880A-770F-323F-F28A-B0E2D15A79A3}"/>
              </a:ext>
            </a:extLst>
          </p:cNvPr>
          <p:cNvSpPr/>
          <p:nvPr/>
        </p:nvSpPr>
        <p:spPr>
          <a:xfrm>
            <a:off x="7201189" y="3628543"/>
            <a:ext cx="506617" cy="274993"/>
          </a:xfrm>
          <a:prstGeom prst="roundRect">
            <a:avLst>
              <a:gd name="adj" fmla="val 4831"/>
            </a:avLst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A5B675-622F-33D2-FD4B-25949946A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2" y="3082032"/>
            <a:ext cx="1446424" cy="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12BAE-913F-2C5D-6AB9-9157FDBF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52EA-A9D4-0B9E-B4F3-01BA37D6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7D07-EBBB-EE9C-D097-5AEC78377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4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Same patterns are found within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low-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 and </a:t>
                </a:r>
                <a:r>
                  <a:rPr lang="en-GB" sz="1600" b="1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mid- energy storage rings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(</a:t>
                </a:r>
                <a:r>
                  <a:rPr lang="en-GB" sz="1600" kern="1200" dirty="0">
                    <a:solidFill>
                      <a:srgbClr val="254061"/>
                    </a:solidFill>
                    <a:latin typeface="Candara" panose="020E0502030303020204" pitchFamily="34" charset="0"/>
                  </a:rPr>
                  <a:t>the usual suspects:</a:t>
                </a:r>
                <a14:m>
                  <m:oMath xmlns:m="http://schemas.openxmlformats.org/officeDocument/2006/math">
                    <m:r>
                      <a:rPr lang="fr-FR" sz="1600" b="0" i="0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&lt;3 GeV).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FDB71A-CF4F-C1A2-3508-DF1AD293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775192" cy="338554"/>
              </a:xfrm>
              <a:prstGeom prst="rect">
                <a:avLst/>
              </a:prstGeom>
              <a:blipFill>
                <a:blip r:embed="rId2"/>
                <a:stretch>
                  <a:fillRect l="-417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30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EDDB-7F99-5B2A-E522-4EF99804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58B-2C5F-4570-7AD6-0EE3A9EA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beamlines: similar patterns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F3ED0-1D6A-CAAE-AEA6-25F633F97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5</a:t>
            </a:fld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/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But also at </a:t>
                </a:r>
                <a:r>
                  <a:rPr lang="en-GB" sz="1600" b="1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high energy </a:t>
                </a:r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facilities (</a:t>
                </a:r>
                <a14:m>
                  <m:oMath xmlns:m="http://schemas.openxmlformats.org/officeDocument/2006/math">
                    <m:r>
                      <a:rPr lang="en-GB" sz="1600" i="1" kern="1200" noProof="0" dirty="0" smtClean="0">
                        <a:solidFill>
                          <a:srgbClr val="25406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ℰ</m:t>
                    </m:r>
                  </m:oMath>
                </a14:m>
                <a:r>
                  <a:rPr lang="en-GB" sz="1600" kern="1200" noProof="0" dirty="0">
                    <a:solidFill>
                      <a:srgbClr val="254061"/>
                    </a:solidFill>
                    <a:latin typeface="Candara" panose="020E0502030303020204" pitchFamily="34" charset="0"/>
                    <a:ea typeface="+mn-ea"/>
                    <a:cs typeface="+mn-cs"/>
                  </a:rPr>
                  <a:t>&gt;3 GeV):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E3CC6C-AA70-F5D5-704E-8A3E815DB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718747"/>
                <a:ext cx="8641080" cy="338554"/>
              </a:xfrm>
              <a:prstGeom prst="rect">
                <a:avLst/>
              </a:prstGeom>
              <a:blipFill>
                <a:blip r:embed="rId3"/>
                <a:stretch>
                  <a:fillRect l="-423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ACF895D-5965-B4DE-DE6A-FC786718E375}"/>
              </a:ext>
            </a:extLst>
          </p:cNvPr>
          <p:cNvGrpSpPr/>
          <p:nvPr/>
        </p:nvGrpSpPr>
        <p:grpSpPr>
          <a:xfrm>
            <a:off x="259080" y="1159655"/>
            <a:ext cx="4312920" cy="1802131"/>
            <a:chOff x="259080" y="1159655"/>
            <a:chExt cx="4312920" cy="18021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4A71F2-D440-9BD2-328C-721B4E1151B6}"/>
                </a:ext>
              </a:extLst>
            </p:cNvPr>
            <p:cNvSpPr txBox="1"/>
            <p:nvPr/>
          </p:nvSpPr>
          <p:spPr>
            <a:xfrm>
              <a:off x="271303" y="2669398"/>
              <a:ext cx="43006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29ID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McChesney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746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98–105 (2014)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A38DC8-C581-6BC0-463F-B2B9F89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251" y="1159655"/>
              <a:ext cx="3098800" cy="1511961"/>
            </a:xfrm>
            <a:prstGeom prst="rect">
              <a:avLst/>
            </a:prstGeom>
          </p:spPr>
        </p:pic>
        <p:pic>
          <p:nvPicPr>
            <p:cNvPr id="22" name="Picture 21" descr="A logo with colorful triangles&#10;&#10;AI-generated content may be incorrect.">
              <a:extLst>
                <a:ext uri="{FF2B5EF4-FFF2-40B4-BE49-F238E27FC236}">
                  <a16:creationId xmlns:a16="http://schemas.microsoft.com/office/drawing/2014/main" id="{4B9B0736-6BD1-F3A2-31E3-5F259E127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080" y="1781954"/>
              <a:ext cx="792578" cy="79257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5D7CA7-3421-E988-E3B5-ED55070F143A}"/>
              </a:ext>
            </a:extLst>
          </p:cNvPr>
          <p:cNvGrpSpPr/>
          <p:nvPr/>
        </p:nvGrpSpPr>
        <p:grpSpPr>
          <a:xfrm>
            <a:off x="4563159" y="624982"/>
            <a:ext cx="4337001" cy="2043575"/>
            <a:chOff x="4563159" y="936281"/>
            <a:chExt cx="4337001" cy="20435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001C19-4D3B-2472-8F93-9C7DE0372519}"/>
                </a:ext>
              </a:extLst>
            </p:cNvPr>
            <p:cNvSpPr txBox="1"/>
            <p:nvPr/>
          </p:nvSpPr>
          <p:spPr>
            <a:xfrm>
              <a:off x="4571999" y="2687468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ID32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Brookes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903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175–192 (2018)</a:t>
              </a:r>
            </a:p>
          </p:txBody>
        </p:sp>
        <p:pic>
          <p:nvPicPr>
            <p:cNvPr id="20" name="Picture 19" descr="A diagram of different colored wires&#10;&#10;AI-generated content may be incorrect.">
              <a:extLst>
                <a:ext uri="{FF2B5EF4-FFF2-40B4-BE49-F238E27FC236}">
                  <a16:creationId xmlns:a16="http://schemas.microsoft.com/office/drawing/2014/main" id="{F915F32B-DA71-BAAF-0198-0EF73E860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999" y="936281"/>
              <a:ext cx="4300697" cy="1733117"/>
            </a:xfrm>
            <a:prstGeom prst="rect">
              <a:avLst/>
            </a:prstGeom>
          </p:spPr>
        </p:pic>
        <p:pic>
          <p:nvPicPr>
            <p:cNvPr id="24" name="Picture 23" descr="A logo with blue dots&#10;&#10;AI-generated content may be incorrect.">
              <a:extLst>
                <a:ext uri="{FF2B5EF4-FFF2-40B4-BE49-F238E27FC236}">
                  <a16:creationId xmlns:a16="http://schemas.microsoft.com/office/drawing/2014/main" id="{510BA3A9-096B-3441-9592-17EF4C1A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3159" y="1915635"/>
              <a:ext cx="622012" cy="792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2EB949-D1B9-A649-9BFF-BC9E266DC813}"/>
              </a:ext>
            </a:extLst>
          </p:cNvPr>
          <p:cNvGrpSpPr/>
          <p:nvPr/>
        </p:nvGrpSpPr>
        <p:grpSpPr>
          <a:xfrm>
            <a:off x="4579620" y="2755123"/>
            <a:ext cx="4328162" cy="2151523"/>
            <a:chOff x="4579620" y="2669398"/>
            <a:chExt cx="4328162" cy="2151523"/>
          </a:xfrm>
        </p:grpSpPr>
        <p:pic>
          <p:nvPicPr>
            <p:cNvPr id="26" name="Picture 25" descr="A diagram of a plane&#10;&#10;AI-generated content may be incorrect.">
              <a:extLst>
                <a:ext uri="{FF2B5EF4-FFF2-40B4-BE49-F238E27FC236}">
                  <a16:creationId xmlns:a16="http://schemas.microsoft.com/office/drawing/2014/main" id="{702204B7-2DC2-B472-33DD-87C1EFF6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80660" y="2669398"/>
              <a:ext cx="3619500" cy="180975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91F69A-6EC9-6018-650B-43B72C848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9620" y="2848121"/>
              <a:ext cx="792000" cy="792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85B1D8-D10A-F5F1-9B4E-C3EA5CA413F0}"/>
                </a:ext>
              </a:extLst>
            </p:cNvPr>
            <p:cNvSpPr txBox="1"/>
            <p:nvPr/>
          </p:nvSpPr>
          <p:spPr>
            <a:xfrm>
              <a:off x="4579621" y="4528533"/>
              <a:ext cx="432816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P04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</a:t>
              </a:r>
              <a:r>
                <a:rPr lang="en-GB" sz="13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Viefhaus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NIMA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710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151–154 (2013)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BB934F0-CE76-3AD4-0905-E67EF9EC66A2}"/>
              </a:ext>
            </a:extLst>
          </p:cNvPr>
          <p:cNvGrpSpPr/>
          <p:nvPr/>
        </p:nvGrpSpPr>
        <p:grpSpPr>
          <a:xfrm>
            <a:off x="50532" y="2904542"/>
            <a:ext cx="4450158" cy="1984959"/>
            <a:chOff x="50532" y="2904542"/>
            <a:chExt cx="4450158" cy="198495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EB5148-F65C-A249-F830-4AA7B0516C35}"/>
                </a:ext>
              </a:extLst>
            </p:cNvPr>
            <p:cNvGrpSpPr/>
            <p:nvPr/>
          </p:nvGrpSpPr>
          <p:grpSpPr>
            <a:xfrm>
              <a:off x="50532" y="2904542"/>
              <a:ext cx="3153286" cy="1984959"/>
              <a:chOff x="50532" y="2904542"/>
              <a:chExt cx="3153286" cy="1984959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98A3B99-4751-F027-FD58-26AAE052B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b="2276"/>
              <a:stretch/>
            </p:blipFill>
            <p:spPr>
              <a:xfrm>
                <a:off x="170062" y="2904542"/>
                <a:ext cx="3033756" cy="1984959"/>
              </a:xfrm>
              <a:prstGeom prst="rect">
                <a:avLst/>
              </a:prstGeom>
            </p:spPr>
          </p:pic>
          <p:pic>
            <p:nvPicPr>
              <p:cNvPr id="36" name="Picture 35" descr="A logo with a circle and a blue circle&#10;&#10;AI-generated content may be incorrect.">
                <a:extLst>
                  <a:ext uri="{FF2B5EF4-FFF2-40B4-BE49-F238E27FC236}">
                    <a16:creationId xmlns:a16="http://schemas.microsoft.com/office/drawing/2014/main" id="{7B1A4D0C-2F97-DB93-75BC-F0EB34945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26300" b="24061"/>
              <a:stretch/>
            </p:blipFill>
            <p:spPr>
              <a:xfrm>
                <a:off x="50532" y="4063624"/>
                <a:ext cx="1595518" cy="7920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B210FCC-591E-7A6D-0FD1-074EE5260F6A}"/>
                </a:ext>
              </a:extLst>
            </p:cNvPr>
            <p:cNvSpPr txBox="1"/>
            <p:nvPr/>
          </p:nvSpPr>
          <p:spPr>
            <a:xfrm>
              <a:off x="654495" y="3097927"/>
              <a:ext cx="38461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BL07LSU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– Yamamoto et al, JSR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21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352–365 (2014)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0060B7-1564-60A7-C61D-6CB80ECD078E}"/>
                </a:ext>
              </a:extLst>
            </p:cNvPr>
            <p:cNvSpPr txBox="1"/>
            <p:nvPr/>
          </p:nvSpPr>
          <p:spPr>
            <a:xfrm>
              <a:off x="1579785" y="3377019"/>
              <a:ext cx="19956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But also: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BL17SU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,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and </a:t>
              </a:r>
              <a:r>
                <a:rPr lang="en-GB" sz="1300" b="1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BL25SU</a:t>
              </a:r>
              <a:r>
                <a:rPr lang="en-GB" sz="13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39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A84B0-ABCB-0741-3B31-06FF2387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A864-E983-C6A2-65E2-4C4637E3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0015-A05C-0159-5272-B5F611534B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CEF4FA-7B3C-3116-1FD7-E05654C4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4" y="585754"/>
            <a:ext cx="816680" cy="807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D36C2E-80A3-8395-53E7-6406FE10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333" y="585754"/>
            <a:ext cx="2572544" cy="3671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89976-81FF-22A3-7DE8-7BF8BF84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850" y="585754"/>
            <a:ext cx="1470025" cy="18626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20F900-E88D-9C17-FB86-B12B2EC8F90C}"/>
              </a:ext>
            </a:extLst>
          </p:cNvPr>
          <p:cNvSpPr txBox="1"/>
          <p:nvPr/>
        </p:nvSpPr>
        <p:spPr>
          <a:xfrm>
            <a:off x="256063" y="4315318"/>
            <a:ext cx="8634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topology of a generic soft x-ray beamline. The beamline is responsible for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photon transport 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from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source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to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experimental station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. It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shapes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(collimates, focuses…) the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beam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and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selects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an </a:t>
            </a:r>
            <a:r>
              <a:rPr lang="en-GB" sz="1300" b="1" noProof="0" dirty="0">
                <a:solidFill>
                  <a:srgbClr val="4F81BD"/>
                </a:solidFill>
                <a:latin typeface="Candara" panose="020E0502030303020204" pitchFamily="34" charset="0"/>
              </a:rPr>
              <a:t>energy</a:t>
            </a:r>
            <a:r>
              <a:rPr lang="en-GB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 (band) for the experiment.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33F75-AA36-A38F-D62B-7544E3031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93" y="584653"/>
            <a:ext cx="1967932" cy="133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03CF9-9269-59CE-B0ED-F21B91960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549" y="584653"/>
            <a:ext cx="1807200" cy="18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E07DF-B3CC-8B0B-F36E-AF81FA77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1AE4-4D79-305E-2926-D7DFC150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68F9F-59A1-5B1E-BF0D-5FB086849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4105E4-F5B9-CF87-078E-5379D841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66" y="-1651"/>
            <a:ext cx="2427638" cy="3534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4BF55-EFFF-3E49-5E60-203E31E165C4}"/>
              </a:ext>
            </a:extLst>
          </p:cNvPr>
          <p:cNvSpPr txBox="1"/>
          <p:nvPr/>
        </p:nvSpPr>
        <p:spPr>
          <a:xfrm>
            <a:off x="259080" y="718747"/>
            <a:ext cx="6149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Often associated with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SXR sources</a:t>
            </a:r>
            <a:r>
              <a:rPr lang="en-GB" sz="1600" b="1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kern="120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the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necessity of polarisation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tunability/control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purity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over a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wide energy range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4F9716-3DEA-B62C-AF32-AF88B1C79BC0}"/>
              </a:ext>
            </a:extLst>
          </p:cNvPr>
          <p:cNvGrpSpPr/>
          <p:nvPr/>
        </p:nvGrpSpPr>
        <p:grpSpPr>
          <a:xfrm>
            <a:off x="147730" y="1473228"/>
            <a:ext cx="3099520" cy="3208597"/>
            <a:chOff x="147730" y="1646640"/>
            <a:chExt cx="3099520" cy="32085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97775F-0C62-A314-A923-E4CC2E85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1361" t="6049" r="20947" b="12675"/>
            <a:stretch/>
          </p:blipFill>
          <p:spPr>
            <a:xfrm>
              <a:off x="232696" y="1646640"/>
              <a:ext cx="3014554" cy="203661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9E1E1B-F7DA-1F94-877F-0327372CB9FB}"/>
                </a:ext>
              </a:extLst>
            </p:cNvPr>
            <p:cNvSpPr txBox="1"/>
            <p:nvPr/>
          </p:nvSpPr>
          <p:spPr>
            <a:xfrm>
              <a:off x="147730" y="3762630"/>
              <a:ext cx="3099520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reproduction from Fig. 1.7 from “</a:t>
              </a:r>
              <a:r>
                <a:rPr lang="en-GB" sz="1300" i="1" dirty="0">
                  <a:solidFill>
                    <a:srgbClr val="4F81BD"/>
                  </a:solidFill>
                  <a:latin typeface="Candara" panose="020E0502030303020204" pitchFamily="34" charset="0"/>
                </a:rPr>
                <a:t>Optical systems for soft x-rays</a:t>
              </a:r>
              <a:r>
                <a:rPr lang="en-GB" sz="1300" dirty="0">
                  <a:solidFill>
                    <a:srgbClr val="4F81BD"/>
                  </a:solidFill>
                  <a:latin typeface="Candara" panose="020E0502030303020204" pitchFamily="34" charset="0"/>
                </a:rPr>
                <a:t>” by A. Michette (1986) representing the angular distribution of the polarised components of BM emission.</a:t>
              </a:r>
              <a:endParaRPr lang="en-GB" sz="13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296760-0D7B-E879-41E7-C3F00EBBF8FB}"/>
              </a:ext>
            </a:extLst>
          </p:cNvPr>
          <p:cNvGrpSpPr/>
          <p:nvPr/>
        </p:nvGrpSpPr>
        <p:grpSpPr>
          <a:xfrm>
            <a:off x="3651563" y="1324827"/>
            <a:ext cx="5117576" cy="3505398"/>
            <a:chOff x="3651563" y="1353402"/>
            <a:chExt cx="5117576" cy="35053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D948305-98EA-0817-3089-E9DBA9CE528D}"/>
                </a:ext>
              </a:extLst>
            </p:cNvPr>
            <p:cNvGrpSpPr/>
            <p:nvPr/>
          </p:nvGrpSpPr>
          <p:grpSpPr>
            <a:xfrm>
              <a:off x="3651563" y="1353402"/>
              <a:ext cx="2211054" cy="3505398"/>
              <a:chOff x="3901440" y="1526481"/>
              <a:chExt cx="1994184" cy="316157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FB64D9-247E-6887-FC22-0795FCBDB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1440" y="1526481"/>
                <a:ext cx="1994184" cy="179907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F6699EF-B24B-CE06-9ACC-950F6B969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01440" y="3325554"/>
                <a:ext cx="1994184" cy="136250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603E2A6-BA53-27CD-E2E9-72EDE474E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0985" y="3595815"/>
              <a:ext cx="2798154" cy="12607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C0DB9-5768-7344-D4CF-7867A4F35D33}"/>
                </a:ext>
              </a:extLst>
            </p:cNvPr>
            <p:cNvSpPr txBox="1"/>
            <p:nvPr/>
          </p:nvSpPr>
          <p:spPr>
            <a:xfrm rot="5400000">
              <a:off x="4801541" y="2642250"/>
              <a:ext cx="230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0" dirty="0" err="1">
                  <a:solidFill>
                    <a:srgbClr val="4F81BD"/>
                  </a:solidFill>
                  <a:latin typeface="Candara" panose="020E0502030303020204" pitchFamily="34" charset="0"/>
                </a:rPr>
                <a:t>Diviacco</a:t>
              </a:r>
              <a:r>
                <a:rPr lang="en-US" sz="1200" noProof="0" dirty="0">
                  <a:solidFill>
                    <a:srgbClr val="4F81BD"/>
                  </a:solidFill>
                  <a:latin typeface="Candara" panose="020E0502030303020204" pitchFamily="34" charset="0"/>
                </a:rPr>
                <a:t> et al, Proc. PAC (2005)</a:t>
              </a:r>
              <a:endParaRPr lang="en-GB" sz="1200" noProof="0" dirty="0">
                <a:solidFill>
                  <a:srgbClr val="4F81BD"/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4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6C415-7189-1994-9FF5-91E001AF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FD3A132-BEFC-AD2E-B6EC-5224A86C64BF}"/>
              </a:ext>
            </a:extLst>
          </p:cNvPr>
          <p:cNvGrpSpPr/>
          <p:nvPr/>
        </p:nvGrpSpPr>
        <p:grpSpPr>
          <a:xfrm>
            <a:off x="98425" y="1339575"/>
            <a:ext cx="3007109" cy="1800000"/>
            <a:chOff x="98425" y="1339575"/>
            <a:chExt cx="3007109" cy="180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9767A1-682F-CFC2-B74D-54F066B2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425" y="1339575"/>
              <a:ext cx="3007109" cy="1800000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352F720-27EB-53BE-577B-6FC043296FCB}"/>
                </a:ext>
              </a:extLst>
            </p:cNvPr>
            <p:cNvSpPr/>
            <p:nvPr/>
          </p:nvSpPr>
          <p:spPr>
            <a:xfrm rot="10800000">
              <a:off x="814578" y="1600199"/>
              <a:ext cx="76200" cy="62447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39F04-2E17-F7BA-B85C-EA096E35BB67}"/>
              </a:ext>
            </a:extLst>
          </p:cNvPr>
          <p:cNvGrpSpPr/>
          <p:nvPr/>
        </p:nvGrpSpPr>
        <p:grpSpPr>
          <a:xfrm>
            <a:off x="73024" y="2899203"/>
            <a:ext cx="3032702" cy="1800000"/>
            <a:chOff x="73024" y="2899203"/>
            <a:chExt cx="3032702" cy="1800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05000A-2387-3A83-802D-19F80CC9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024" y="2899203"/>
              <a:ext cx="3032702" cy="180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AE782651-2CE5-845E-3954-F6CCCABD799C}"/>
                </a:ext>
              </a:extLst>
            </p:cNvPr>
            <p:cNvSpPr/>
            <p:nvPr/>
          </p:nvSpPr>
          <p:spPr>
            <a:xfrm rot="10800000">
              <a:off x="816771" y="3271837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9B11D1-BD85-3AED-C394-9A1A0B20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GB" sz="2400" cap="none" noProof="0" dirty="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C9C1-0E21-1C93-584D-87211D4B4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2E463-1E81-571A-77A3-D1089738BFEA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8D396-9605-759A-76B0-AD74E28D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2681FD6-2C6A-45EC-79C9-A2CF23022AA8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7026DDB-D576-9D33-6C8B-2E3A9F51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CB236A-2048-5FF5-9E01-7B0C8531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7CB56B6-1E31-5F7B-5BF0-4AEE99D12B6E}"/>
              </a:ext>
            </a:extLst>
          </p:cNvPr>
          <p:cNvGrpSpPr/>
          <p:nvPr/>
        </p:nvGrpSpPr>
        <p:grpSpPr>
          <a:xfrm>
            <a:off x="1144129" y="1339575"/>
            <a:ext cx="4727345" cy="3418775"/>
            <a:chOff x="1144129" y="1339575"/>
            <a:chExt cx="4727345" cy="341877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7B209ED-0620-966D-954B-81235BB9F8DF}"/>
                </a:ext>
              </a:extLst>
            </p:cNvPr>
            <p:cNvGrpSpPr/>
            <p:nvPr/>
          </p:nvGrpSpPr>
          <p:grpSpPr>
            <a:xfrm>
              <a:off x="1144129" y="1339575"/>
              <a:ext cx="4727345" cy="3418775"/>
              <a:chOff x="1144129" y="1339575"/>
              <a:chExt cx="4727345" cy="341877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7CC6A03-FCD2-C6CA-EEAC-37FB0313D9C8}"/>
                  </a:ext>
                </a:extLst>
              </p:cNvPr>
              <p:cNvGrpSpPr/>
              <p:nvPr/>
            </p:nvGrpSpPr>
            <p:grpSpPr>
              <a:xfrm>
                <a:off x="3286237" y="1339575"/>
                <a:ext cx="2585237" cy="3418775"/>
                <a:chOff x="3286237" y="1339575"/>
                <a:chExt cx="2585237" cy="3418775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BC4D1BD-49F9-C24C-F8A6-DF3741DCBEE3}"/>
                    </a:ext>
                  </a:extLst>
                </p:cNvPr>
                <p:cNvGrpSpPr/>
                <p:nvPr/>
              </p:nvGrpSpPr>
              <p:grpSpPr>
                <a:xfrm>
                  <a:off x="4370195" y="1339575"/>
                  <a:ext cx="1011429" cy="3125745"/>
                  <a:chOff x="-7402848" y="-7715250"/>
                  <a:chExt cx="4993002" cy="15430500"/>
                </a:xfrm>
              </p:grpSpPr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5F79C197-DF9D-14B1-7CCD-3C0AE49DD9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7402848" y="-77152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7BD8AF2-7AEC-CD14-93BF-1C9DCF14B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-7402848" y="-2571750"/>
                    <a:ext cx="4993002" cy="51435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E13ACFAA-E420-F1CA-F90B-B8E6418513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-7402848" y="2571750"/>
                    <a:ext cx="4993002" cy="51435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7086E5D6-F58B-E990-1382-2C4F3FBCA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6237" y="1339575"/>
                  <a:ext cx="1011429" cy="1041915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B323174F-AF9D-4AF9-029B-9DAEC46F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86237" y="2381490"/>
                  <a:ext cx="1018602" cy="1041915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ABCCAFEB-83E5-2A7E-E5BF-B7A6BB9EA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6237" y="3423405"/>
                  <a:ext cx="1011429" cy="1041915"/>
                </a:xfrm>
                <a:prstGeom prst="rect">
                  <a:avLst/>
                </a:prstGeom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EC3B5D0-8D91-0B2B-A70D-8B930C02348C}"/>
                    </a:ext>
                  </a:extLst>
                </p:cNvPr>
                <p:cNvSpPr txBox="1"/>
                <p:nvPr/>
              </p:nvSpPr>
              <p:spPr>
                <a:xfrm>
                  <a:off x="3389805" y="4450572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HU44</a:t>
                  </a:r>
                  <a:endParaRPr lang="en-GB" dirty="0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7C1D3673-E911-7AF0-E5D7-332D09C18844}"/>
                    </a:ext>
                  </a:extLst>
                </p:cNvPr>
                <p:cNvSpPr txBox="1"/>
                <p:nvPr/>
              </p:nvSpPr>
              <p:spPr>
                <a:xfrm>
                  <a:off x="5067183" y="4450573"/>
                  <a:ext cx="80429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4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Apple-X</a:t>
                  </a:r>
                  <a:endParaRPr lang="en-GB" dirty="0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9ACA70C-C158-F19B-EB0E-02024AB87FB0}"/>
                    </a:ext>
                  </a:extLst>
                </p:cNvPr>
                <p:cNvSpPr txBox="1"/>
                <p:nvPr/>
              </p:nvSpPr>
              <p:spPr>
                <a:xfrm>
                  <a:off x="3960880" y="1393561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1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st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04D7535-0FDD-5CC5-339A-10646F25AF4D}"/>
                    </a:ext>
                  </a:extLst>
                </p:cNvPr>
                <p:cNvSpPr txBox="1"/>
                <p:nvPr/>
              </p:nvSpPr>
              <p:spPr>
                <a:xfrm>
                  <a:off x="3960880" y="2435328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2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nd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339C938-79FA-CEF1-02D9-3F38D3CAE341}"/>
                    </a:ext>
                  </a:extLst>
                </p:cNvPr>
                <p:cNvSpPr txBox="1"/>
                <p:nvPr/>
              </p:nvSpPr>
              <p:spPr>
                <a:xfrm>
                  <a:off x="3960880" y="3476924"/>
                  <a:ext cx="40931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3</a:t>
                  </a:r>
                  <a:r>
                    <a:rPr lang="en-GB" baseline="30000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rd</a:t>
                  </a:r>
                  <a:r>
                    <a:rPr lang="en-GB" dirty="0">
                      <a:solidFill>
                        <a:srgbClr val="4F81BD"/>
                      </a:solidFill>
                      <a:latin typeface="Candara" panose="020E0502030303020204" pitchFamily="34" charset="0"/>
                    </a:rPr>
                    <a:t> </a:t>
                  </a:r>
                  <a:endParaRPr lang="en-GB" dirty="0"/>
                </a:p>
              </p:txBody>
            </p: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FD2DA39-6A03-66CB-89D2-9975C09509FA}"/>
                  </a:ext>
                </a:extLst>
              </p:cNvPr>
              <p:cNvSpPr/>
              <p:nvPr/>
            </p:nvSpPr>
            <p:spPr>
              <a:xfrm>
                <a:off x="1555149" y="1743057"/>
                <a:ext cx="103188" cy="234950"/>
              </a:xfrm>
              <a:prstGeom prst="ellipse">
                <a:avLst/>
              </a:prstGeom>
              <a:solidFill>
                <a:srgbClr val="7030A0">
                  <a:alpha val="20000"/>
                </a:srgbClr>
              </a:solidFill>
              <a:ln w="95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93FD76-B821-972A-4B73-D8F7E1ADFC91}"/>
                  </a:ext>
                </a:extLst>
              </p:cNvPr>
              <p:cNvSpPr txBox="1"/>
              <p:nvPr/>
            </p:nvSpPr>
            <p:spPr>
              <a:xfrm>
                <a:off x="1144129" y="2015345"/>
                <a:ext cx="915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E=720 eV</a:t>
                </a:r>
                <a:endParaRPr lang="en-GB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100" name="Left Brace 99">
              <a:extLst>
                <a:ext uri="{FF2B5EF4-FFF2-40B4-BE49-F238E27FC236}">
                  <a16:creationId xmlns:a16="http://schemas.microsoft.com/office/drawing/2014/main" id="{7BFC95D2-8BD3-44CF-AA00-8E1829E302F6}"/>
                </a:ext>
              </a:extLst>
            </p:cNvPr>
            <p:cNvSpPr/>
            <p:nvPr/>
          </p:nvSpPr>
          <p:spPr>
            <a:xfrm>
              <a:off x="3143180" y="1393205"/>
              <a:ext cx="137777" cy="3343787"/>
            </a:xfrm>
            <a:prstGeom prst="leftBrace">
              <a:avLst>
                <a:gd name="adj1" fmla="val 80072"/>
                <a:gd name="adj2" fmla="val 13953"/>
              </a:avLst>
            </a:prstGeom>
            <a:ln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3" name="Oval 102">
            <a:extLst>
              <a:ext uri="{FF2B5EF4-FFF2-40B4-BE49-F238E27FC236}">
                <a16:creationId xmlns:a16="http://schemas.microsoft.com/office/drawing/2014/main" id="{4DB80310-57D4-97FB-460F-92E7CE356638}"/>
              </a:ext>
            </a:extLst>
          </p:cNvPr>
          <p:cNvSpPr/>
          <p:nvPr/>
        </p:nvSpPr>
        <p:spPr>
          <a:xfrm>
            <a:off x="1557726" y="4129474"/>
            <a:ext cx="103188" cy="104922"/>
          </a:xfrm>
          <a:prstGeom prst="ellipse">
            <a:avLst/>
          </a:prstGeom>
          <a:solidFill>
            <a:schemeClr val="accent5">
              <a:lumMod val="50000"/>
              <a:alpha val="20000"/>
            </a:schemeClr>
          </a:solidFill>
          <a:ln w="95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254BB6-5499-2815-9712-C89FD37499F4}"/>
              </a:ext>
            </a:extLst>
          </p:cNvPr>
          <p:cNvSpPr txBox="1"/>
          <p:nvPr/>
        </p:nvSpPr>
        <p:spPr>
          <a:xfrm>
            <a:off x="1160995" y="3656997"/>
            <a:ext cx="915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E=720 eV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D9039B-9325-7753-A20D-A86C3B06357C}"/>
              </a:ext>
            </a:extLst>
          </p:cNvPr>
          <p:cNvGrpSpPr/>
          <p:nvPr/>
        </p:nvGrpSpPr>
        <p:grpSpPr>
          <a:xfrm>
            <a:off x="5478905" y="1860532"/>
            <a:ext cx="1244159" cy="2083831"/>
            <a:chOff x="5478905" y="1860532"/>
            <a:chExt cx="1244159" cy="2083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E521E7-3280-BE64-8033-80BC4D02214F}"/>
                </a:ext>
              </a:extLst>
            </p:cNvPr>
            <p:cNvGrpSpPr/>
            <p:nvPr/>
          </p:nvGrpSpPr>
          <p:grpSpPr>
            <a:xfrm>
              <a:off x="5579786" y="1860533"/>
              <a:ext cx="1143278" cy="2083830"/>
              <a:chOff x="5579786" y="1860533"/>
              <a:chExt cx="1143278" cy="208383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FEBD768-4C28-F467-42D0-B268564D56F4}"/>
                  </a:ext>
                </a:extLst>
              </p:cNvPr>
              <p:cNvGrpSpPr/>
              <p:nvPr/>
            </p:nvGrpSpPr>
            <p:grpSpPr>
              <a:xfrm>
                <a:off x="5579786" y="1860533"/>
                <a:ext cx="1049015" cy="2083830"/>
                <a:chOff x="-9242419" y="-4930637"/>
                <a:chExt cx="5178549" cy="10287000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4F26494-8FA0-FEAA-146C-732FB9BAF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9242419" y="-4930637"/>
                  <a:ext cx="5178549" cy="514350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F29B38AA-99F6-39AB-C456-AE79AAA0F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9242419" y="212863"/>
                  <a:ext cx="5178549" cy="5143500"/>
                </a:xfrm>
                <a:prstGeom prst="rect">
                  <a:avLst/>
                </a:prstGeom>
              </p:spPr>
            </p:pic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DDB9FA-433C-1980-2C49-A3EE4B1D5A58}"/>
                  </a:ext>
                </a:extLst>
              </p:cNvPr>
              <p:cNvSpPr txBox="1"/>
              <p:nvPr/>
            </p:nvSpPr>
            <p:spPr>
              <a:xfrm>
                <a:off x="6313749" y="1916892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CL </a:t>
                </a:r>
                <a:endParaRPr lang="en-GB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683AB3-6594-9B0C-A5F3-564D32CE22F8}"/>
                  </a:ext>
                </a:extLst>
              </p:cNvPr>
              <p:cNvSpPr txBox="1"/>
              <p:nvPr/>
            </p:nvSpPr>
            <p:spPr>
              <a:xfrm>
                <a:off x="6313747" y="2957038"/>
                <a:ext cx="4093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4F81BD"/>
                    </a:solidFill>
                    <a:latin typeface="Candara" panose="020E0502030303020204" pitchFamily="34" charset="0"/>
                  </a:rPr>
                  <a:t>LH </a:t>
                </a:r>
                <a:endParaRPr lang="en-GB" dirty="0"/>
              </a:p>
            </p:txBody>
          </p:sp>
        </p:grp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BE3C743D-0880-263E-7ED0-DB42EF66A197}"/>
                </a:ext>
              </a:extLst>
            </p:cNvPr>
            <p:cNvSpPr/>
            <p:nvPr/>
          </p:nvSpPr>
          <p:spPr>
            <a:xfrm>
              <a:off x="5478905" y="1860532"/>
              <a:ext cx="137777" cy="2083831"/>
            </a:xfrm>
            <a:prstGeom prst="leftBrace">
              <a:avLst>
                <a:gd name="adj1" fmla="val 80072"/>
                <a:gd name="adj2" fmla="val 49911"/>
              </a:avLst>
            </a:prstGeom>
            <a:ln cap="rnd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07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74FC2-56A6-D74F-0576-DC01AD35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8961F-F697-9B83-3614-3689A4A352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8F93A-1B62-748E-29E9-89B9621A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60" y="365844"/>
            <a:ext cx="2582623" cy="20725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1879D-27BD-18FA-EBFF-81249BE18C1E}"/>
              </a:ext>
            </a:extLst>
          </p:cNvPr>
          <p:cNvGrpSpPr/>
          <p:nvPr/>
        </p:nvGrpSpPr>
        <p:grpSpPr>
          <a:xfrm>
            <a:off x="6756400" y="2450854"/>
            <a:ext cx="2120900" cy="2286138"/>
            <a:chOff x="-7237414" y="-4464036"/>
            <a:chExt cx="6943726" cy="748470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BF8B54-2F97-C2A7-AB4A-9997BF4A1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237413" y="-4464036"/>
              <a:ext cx="6943725" cy="401955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103D018-9DB0-E964-F1E9-8B279EEF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237414" y="-998877"/>
              <a:ext cx="6943726" cy="401955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6DFED7A-5339-01FA-76BA-BFB2F8B35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" y="1339575"/>
            <a:ext cx="3007109" cy="180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3A18AEE-0C3E-8C9C-6F5C-564B1C9967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024" y="2899203"/>
            <a:ext cx="3032702" cy="1800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223EAC-F25E-6443-5E3B-EE5F7FC7259B}"/>
              </a:ext>
            </a:extLst>
          </p:cNvPr>
          <p:cNvSpPr txBox="1">
            <a:spLocks/>
          </p:cNvSpPr>
          <p:nvPr/>
        </p:nvSpPr>
        <p:spPr>
          <a:xfrm>
            <a:off x="57675" y="62425"/>
            <a:ext cx="9039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>
                <a:solidFill>
                  <a:srgbClr val="254061"/>
                </a:solidFill>
                <a:latin typeface="Candara" panose="020E0502030303020204" pitchFamily="34" charset="0"/>
              </a:rPr>
              <a:t>Soft x-ray beamline: the source</a:t>
            </a:r>
            <a:endParaRPr lang="en-GB" sz="2400" dirty="0">
              <a:solidFill>
                <a:srgbClr val="254061"/>
              </a:solidFill>
              <a:latin typeface="Candara" panose="020E05020303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6722C-7D76-DFE3-C595-F493815D5B68}"/>
              </a:ext>
            </a:extLst>
          </p:cNvPr>
          <p:cNvGrpSpPr/>
          <p:nvPr/>
        </p:nvGrpSpPr>
        <p:grpSpPr>
          <a:xfrm>
            <a:off x="3307609" y="1333549"/>
            <a:ext cx="3007109" cy="1800000"/>
            <a:chOff x="3307609" y="1333549"/>
            <a:chExt cx="3007109" cy="1800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D5B54-8AE9-2278-FA77-B95E3A566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7609" y="1333549"/>
              <a:ext cx="3007109" cy="1800000"/>
            </a:xfrm>
            <a:prstGeom prst="rect">
              <a:avLst/>
            </a:prstGeom>
          </p:spPr>
        </p:pic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id="{9149D02E-142B-B219-5AC4-8697A171FE65}"/>
                </a:ext>
              </a:extLst>
            </p:cNvPr>
            <p:cNvSpPr/>
            <p:nvPr/>
          </p:nvSpPr>
          <p:spPr>
            <a:xfrm rot="10800000">
              <a:off x="4021933" y="1896086"/>
              <a:ext cx="76200" cy="738188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BE1E2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22FD607E-A5F6-7A5F-5EF1-EF176DCE1200}"/>
                </a:ext>
              </a:extLst>
            </p:cNvPr>
            <p:cNvSpPr/>
            <p:nvPr/>
          </p:nvSpPr>
          <p:spPr>
            <a:xfrm rot="10800000">
              <a:off x="6054960" y="2412206"/>
              <a:ext cx="76200" cy="342900"/>
            </a:xfrm>
            <a:prstGeom prst="downArrow">
              <a:avLst>
                <a:gd name="adj1" fmla="val 50000"/>
                <a:gd name="adj2" fmla="val 190625"/>
              </a:avLst>
            </a:prstGeom>
            <a:gradFill>
              <a:gsLst>
                <a:gs pos="0">
                  <a:srgbClr val="004D9D"/>
                </a:gs>
                <a:gs pos="100000">
                  <a:srgbClr val="51A026"/>
                </a:gs>
              </a:gsLst>
              <a:lin ang="5400000" scaled="1"/>
            </a:gradFill>
            <a:ln w="6350" cap="rnd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76200"/>
                        <a:gd name="connsiteY0" fmla="*/ 592932 h 738188"/>
                        <a:gd name="connsiteX1" fmla="*/ 19050 w 76200"/>
                        <a:gd name="connsiteY1" fmla="*/ 592932 h 738188"/>
                        <a:gd name="connsiteX2" fmla="*/ 19050 w 76200"/>
                        <a:gd name="connsiteY2" fmla="*/ 0 h 738188"/>
                        <a:gd name="connsiteX3" fmla="*/ 57150 w 76200"/>
                        <a:gd name="connsiteY3" fmla="*/ 0 h 738188"/>
                        <a:gd name="connsiteX4" fmla="*/ 57150 w 76200"/>
                        <a:gd name="connsiteY4" fmla="*/ 592932 h 738188"/>
                        <a:gd name="connsiteX5" fmla="*/ 76200 w 76200"/>
                        <a:gd name="connsiteY5" fmla="*/ 592932 h 738188"/>
                        <a:gd name="connsiteX6" fmla="*/ 38100 w 76200"/>
                        <a:gd name="connsiteY6" fmla="*/ 738188 h 738188"/>
                        <a:gd name="connsiteX7" fmla="*/ 0 w 76200"/>
                        <a:gd name="connsiteY7" fmla="*/ 592932 h 7381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76200" h="738188" fill="none" extrusionOk="0">
                          <a:moveTo>
                            <a:pt x="0" y="592932"/>
                          </a:moveTo>
                          <a:cubicBezTo>
                            <a:pt x="8246" y="591947"/>
                            <a:pt x="16610" y="593850"/>
                            <a:pt x="19050" y="592932"/>
                          </a:cubicBezTo>
                          <a:cubicBezTo>
                            <a:pt x="36672" y="430290"/>
                            <a:pt x="56378" y="187856"/>
                            <a:pt x="19050" y="0"/>
                          </a:cubicBezTo>
                          <a:cubicBezTo>
                            <a:pt x="24991" y="-2069"/>
                            <a:pt x="40886" y="-769"/>
                            <a:pt x="57150" y="0"/>
                          </a:cubicBezTo>
                          <a:cubicBezTo>
                            <a:pt x="95947" y="283932"/>
                            <a:pt x="82334" y="342560"/>
                            <a:pt x="57150" y="592932"/>
                          </a:cubicBezTo>
                          <a:cubicBezTo>
                            <a:pt x="61339" y="593935"/>
                            <a:pt x="68507" y="593161"/>
                            <a:pt x="76200" y="592932"/>
                          </a:cubicBezTo>
                          <a:cubicBezTo>
                            <a:pt x="69312" y="659181"/>
                            <a:pt x="52033" y="669709"/>
                            <a:pt x="38100" y="738188"/>
                          </a:cubicBezTo>
                          <a:cubicBezTo>
                            <a:pt x="26655" y="711583"/>
                            <a:pt x="10056" y="607020"/>
                            <a:pt x="0" y="592932"/>
                          </a:cubicBezTo>
                          <a:close/>
                        </a:path>
                        <a:path w="76200" h="738188" stroke="0" extrusionOk="0">
                          <a:moveTo>
                            <a:pt x="0" y="592932"/>
                          </a:moveTo>
                          <a:cubicBezTo>
                            <a:pt x="7519" y="591914"/>
                            <a:pt x="16041" y="593248"/>
                            <a:pt x="19050" y="592932"/>
                          </a:cubicBezTo>
                          <a:cubicBezTo>
                            <a:pt x="57143" y="442339"/>
                            <a:pt x="47286" y="93354"/>
                            <a:pt x="19050" y="0"/>
                          </a:cubicBezTo>
                          <a:cubicBezTo>
                            <a:pt x="31252" y="-487"/>
                            <a:pt x="50530" y="-103"/>
                            <a:pt x="57150" y="0"/>
                          </a:cubicBezTo>
                          <a:cubicBezTo>
                            <a:pt x="93477" y="129283"/>
                            <a:pt x="10929" y="357217"/>
                            <a:pt x="57150" y="592932"/>
                          </a:cubicBezTo>
                          <a:cubicBezTo>
                            <a:pt x="65677" y="593482"/>
                            <a:pt x="70007" y="593082"/>
                            <a:pt x="76200" y="592932"/>
                          </a:cubicBezTo>
                          <a:cubicBezTo>
                            <a:pt x="70319" y="632129"/>
                            <a:pt x="53216" y="705342"/>
                            <a:pt x="38100" y="738188"/>
                          </a:cubicBezTo>
                          <a:cubicBezTo>
                            <a:pt x="17410" y="700251"/>
                            <a:pt x="15550" y="612425"/>
                            <a:pt x="0" y="592932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07EECA5-AEC1-48B2-5827-04A6044AEFB9}"/>
              </a:ext>
            </a:extLst>
          </p:cNvPr>
          <p:cNvSpPr/>
          <p:nvPr/>
        </p:nvSpPr>
        <p:spPr>
          <a:xfrm rot="10800000">
            <a:off x="814578" y="1600199"/>
            <a:ext cx="76200" cy="624470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FA248622-28D5-21C1-50D4-02281F031CF3}"/>
              </a:ext>
            </a:extLst>
          </p:cNvPr>
          <p:cNvSpPr/>
          <p:nvPr/>
        </p:nvSpPr>
        <p:spPr>
          <a:xfrm rot="10800000">
            <a:off x="816771" y="3271837"/>
            <a:ext cx="76200" cy="738188"/>
          </a:xfrm>
          <a:prstGeom prst="downArrow">
            <a:avLst>
              <a:gd name="adj1" fmla="val 50000"/>
              <a:gd name="adj2" fmla="val 190625"/>
            </a:avLst>
          </a:prstGeom>
          <a:gradFill>
            <a:gsLst>
              <a:gs pos="0">
                <a:srgbClr val="BE1E2D"/>
              </a:gs>
              <a:gs pos="100000">
                <a:srgbClr val="51A026"/>
              </a:gs>
            </a:gsLst>
            <a:lin ang="5400000" scaled="1"/>
          </a:gradFill>
          <a:ln w="6350" cap="rnd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6200"/>
                      <a:gd name="connsiteY0" fmla="*/ 592932 h 738188"/>
                      <a:gd name="connsiteX1" fmla="*/ 19050 w 76200"/>
                      <a:gd name="connsiteY1" fmla="*/ 592932 h 738188"/>
                      <a:gd name="connsiteX2" fmla="*/ 19050 w 76200"/>
                      <a:gd name="connsiteY2" fmla="*/ 0 h 738188"/>
                      <a:gd name="connsiteX3" fmla="*/ 57150 w 76200"/>
                      <a:gd name="connsiteY3" fmla="*/ 0 h 738188"/>
                      <a:gd name="connsiteX4" fmla="*/ 57150 w 76200"/>
                      <a:gd name="connsiteY4" fmla="*/ 592932 h 738188"/>
                      <a:gd name="connsiteX5" fmla="*/ 76200 w 76200"/>
                      <a:gd name="connsiteY5" fmla="*/ 592932 h 738188"/>
                      <a:gd name="connsiteX6" fmla="*/ 38100 w 76200"/>
                      <a:gd name="connsiteY6" fmla="*/ 738188 h 738188"/>
                      <a:gd name="connsiteX7" fmla="*/ 0 w 76200"/>
                      <a:gd name="connsiteY7" fmla="*/ 592932 h 738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200" h="738188" fill="none" extrusionOk="0">
                        <a:moveTo>
                          <a:pt x="0" y="592932"/>
                        </a:moveTo>
                        <a:cubicBezTo>
                          <a:pt x="8246" y="591947"/>
                          <a:pt x="16610" y="593850"/>
                          <a:pt x="19050" y="592932"/>
                        </a:cubicBezTo>
                        <a:cubicBezTo>
                          <a:pt x="36672" y="430290"/>
                          <a:pt x="56378" y="187856"/>
                          <a:pt x="19050" y="0"/>
                        </a:cubicBezTo>
                        <a:cubicBezTo>
                          <a:pt x="24991" y="-2069"/>
                          <a:pt x="40886" y="-769"/>
                          <a:pt x="57150" y="0"/>
                        </a:cubicBezTo>
                        <a:cubicBezTo>
                          <a:pt x="95947" y="283932"/>
                          <a:pt x="82334" y="342560"/>
                          <a:pt x="57150" y="592932"/>
                        </a:cubicBezTo>
                        <a:cubicBezTo>
                          <a:pt x="61339" y="593935"/>
                          <a:pt x="68507" y="593161"/>
                          <a:pt x="76200" y="592932"/>
                        </a:cubicBezTo>
                        <a:cubicBezTo>
                          <a:pt x="69312" y="659181"/>
                          <a:pt x="52033" y="669709"/>
                          <a:pt x="38100" y="738188"/>
                        </a:cubicBezTo>
                        <a:cubicBezTo>
                          <a:pt x="26655" y="711583"/>
                          <a:pt x="10056" y="607020"/>
                          <a:pt x="0" y="592932"/>
                        </a:cubicBezTo>
                        <a:close/>
                      </a:path>
                      <a:path w="76200" h="738188" stroke="0" extrusionOk="0">
                        <a:moveTo>
                          <a:pt x="0" y="592932"/>
                        </a:moveTo>
                        <a:cubicBezTo>
                          <a:pt x="7519" y="591914"/>
                          <a:pt x="16041" y="593248"/>
                          <a:pt x="19050" y="592932"/>
                        </a:cubicBezTo>
                        <a:cubicBezTo>
                          <a:pt x="57143" y="442339"/>
                          <a:pt x="47286" y="93354"/>
                          <a:pt x="19050" y="0"/>
                        </a:cubicBezTo>
                        <a:cubicBezTo>
                          <a:pt x="31252" y="-487"/>
                          <a:pt x="50530" y="-103"/>
                          <a:pt x="57150" y="0"/>
                        </a:cubicBezTo>
                        <a:cubicBezTo>
                          <a:pt x="93477" y="129283"/>
                          <a:pt x="10929" y="357217"/>
                          <a:pt x="57150" y="592932"/>
                        </a:cubicBezTo>
                        <a:cubicBezTo>
                          <a:pt x="65677" y="593482"/>
                          <a:pt x="70007" y="593082"/>
                          <a:pt x="76200" y="592932"/>
                        </a:cubicBezTo>
                        <a:cubicBezTo>
                          <a:pt x="70319" y="632129"/>
                          <a:pt x="53216" y="705342"/>
                          <a:pt x="38100" y="738188"/>
                        </a:cubicBezTo>
                        <a:cubicBezTo>
                          <a:pt x="17410" y="700251"/>
                          <a:pt x="15550" y="612425"/>
                          <a:pt x="0" y="5929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B09F8C-CD3A-7701-E75E-B7B228E002BB}"/>
              </a:ext>
            </a:extLst>
          </p:cNvPr>
          <p:cNvSpPr txBox="1"/>
          <p:nvPr/>
        </p:nvSpPr>
        <p:spPr>
          <a:xfrm>
            <a:off x="3105533" y="3117431"/>
            <a:ext cx="3473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Increased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means that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diffraction effects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may not be neglected! Choosing an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appropriate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optical theory 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is important.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AF97F-C8AC-C6A2-D8EE-894A05CC8EBE}"/>
              </a:ext>
            </a:extLst>
          </p:cNvPr>
          <p:cNvSpPr txBox="1"/>
          <p:nvPr/>
        </p:nvSpPr>
        <p:spPr>
          <a:xfrm>
            <a:off x="3325767" y="4178531"/>
            <a:ext cx="303270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rgbClr val="4F81BD"/>
                </a:solidFill>
                <a:latin typeface="Candara" panose="020E0502030303020204" pitchFamily="34" charset="0"/>
              </a:rPr>
              <a:t>Talk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: </a:t>
            </a:r>
            <a:r>
              <a:rPr lang="en-US" sz="1300" i="1" dirty="0">
                <a:solidFill>
                  <a:srgbClr val="4F81BD"/>
                </a:solidFill>
                <a:latin typeface="Candara" panose="020E0502030303020204" pitchFamily="34" charset="0"/>
              </a:rPr>
              <a:t>Methods for beamline simulations (Ray tracing/Wave optics/HYBRID)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n-US" sz="1300" noProof="0" dirty="0">
                <a:solidFill>
                  <a:srgbClr val="4F81BD"/>
                </a:solidFill>
                <a:latin typeface="Candara" panose="020E0502030303020204" pitchFamily="34" charset="0"/>
              </a:rPr>
              <a:t>by Rebuff</a:t>
            </a:r>
            <a:r>
              <a:rPr lang="en-US" sz="1300" dirty="0" err="1">
                <a:solidFill>
                  <a:srgbClr val="4F81BD"/>
                </a:solidFill>
                <a:latin typeface="Candara" panose="020E0502030303020204" pitchFamily="34" charset="0"/>
              </a:rPr>
              <a:t>i</a:t>
            </a:r>
            <a:r>
              <a:rPr lang="en-US" sz="1300" dirty="0">
                <a:solidFill>
                  <a:srgbClr val="4F81BD"/>
                </a:solidFill>
                <a:latin typeface="Candara" panose="020E0502030303020204" pitchFamily="34" charset="0"/>
              </a:rPr>
              <a:t> and Shi</a:t>
            </a:r>
            <a:endParaRPr lang="en-GB" sz="1300" noProof="0" dirty="0">
              <a:solidFill>
                <a:srgbClr val="4F81BD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12C221-04C3-D892-8CD6-06AECB709E91}"/>
              </a:ext>
            </a:extLst>
          </p:cNvPr>
          <p:cNvSpPr txBox="1"/>
          <p:nvPr/>
        </p:nvSpPr>
        <p:spPr>
          <a:xfrm>
            <a:off x="259080" y="718747"/>
            <a:ext cx="631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822960">
              <a:buClrTx/>
            </a:pP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Accurate source modelling: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flux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power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 and </a:t>
            </a:r>
            <a:r>
              <a:rPr lang="en-GB" sz="1600" b="1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coherent fraction</a:t>
            </a:r>
            <a:r>
              <a:rPr lang="en-GB" sz="1600" kern="1200" noProof="0" dirty="0">
                <a:solidFill>
                  <a:srgbClr val="254061"/>
                </a:solidFill>
                <a:latin typeface="Candara" panose="020E0502030303020204" pitchFamily="34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59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9272</TotalTime>
  <Words>1645</Words>
  <Application>Microsoft Office PowerPoint</Application>
  <PresentationFormat>On-screen Show (16:9)</PresentationFormat>
  <Paragraphs>205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Candara</vt:lpstr>
      <vt:lpstr>Palatino Linotype</vt:lpstr>
      <vt:lpstr>Wingdings</vt:lpstr>
      <vt:lpstr>Simple Light</vt:lpstr>
      <vt:lpstr>PowerPoint Presentation</vt:lpstr>
      <vt:lpstr>Soft X-ray beamline design and optics consideration  </vt:lpstr>
      <vt:lpstr>Soft x-ray beamlines: a “heliocentric” view of optical design</vt:lpstr>
      <vt:lpstr>Soft x-ray beamlines: similar patterns everywhere</vt:lpstr>
      <vt:lpstr>Soft x-ray beamlines: similar patterns everywhere</vt:lpstr>
      <vt:lpstr>Soft x-ray beamline topology</vt:lpstr>
      <vt:lpstr>Soft x-ray beamline: the source</vt:lpstr>
      <vt:lpstr>Soft x-ray beamline: the source</vt:lpstr>
      <vt:lpstr>PowerPoint Presentation</vt:lpstr>
      <vt:lpstr>Soft x-ray beamline: the source</vt:lpstr>
      <vt:lpstr>Soft x-ray beamline: the chicane</vt:lpstr>
      <vt:lpstr>Soft x-ray beamline: the chicane</vt:lpstr>
      <vt:lpstr>Soft x-ray beamline: the chicane</vt:lpstr>
      <vt:lpstr>Soft x-ray beamline: the chicane</vt:lpstr>
      <vt:lpstr>Soft x-ray beamline: the monochromator</vt:lpstr>
      <vt:lpstr>Soft x-ray beamline: the monochromator</vt:lpstr>
      <vt:lpstr>Soft x-ray beamline: refocusing</vt:lpstr>
      <vt:lpstr>Soft x-ray beamline: refocusing</vt:lpstr>
      <vt:lpstr>Soft x-ray beamline: optics in the experimental station</vt:lpstr>
      <vt:lpstr>Soft x-ray beamline: optics in the experimental station</vt:lpstr>
      <vt:lpstr>Soft x-ray beamline: optics in the experimental station</vt:lpstr>
      <vt:lpstr>Soft x-ray beamline: optics in the experimental station</vt:lpstr>
      <vt:lpstr>Where to learn more?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 X ray BL</dc:title>
  <dc:creator>Rafael CELESTRE</dc:creator>
  <cp:lastModifiedBy>CELESTRE Rafael</cp:lastModifiedBy>
  <cp:revision>566</cp:revision>
  <dcterms:modified xsi:type="dcterms:W3CDTF">2025-05-15T15:33:12Z</dcterms:modified>
</cp:coreProperties>
</file>